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58" r:id="rId3"/>
    <p:sldId id="259" r:id="rId4"/>
    <p:sldId id="315" r:id="rId5"/>
    <p:sldId id="314" r:id="rId6"/>
    <p:sldId id="313" r:id="rId7"/>
    <p:sldId id="331" r:id="rId8"/>
    <p:sldId id="332" r:id="rId9"/>
    <p:sldId id="333" r:id="rId10"/>
    <p:sldId id="334" r:id="rId11"/>
    <p:sldId id="335" r:id="rId12"/>
    <p:sldId id="336" r:id="rId13"/>
    <p:sldId id="337" r:id="rId14"/>
    <p:sldId id="338" r:id="rId15"/>
    <p:sldId id="260" r:id="rId16"/>
    <p:sldId id="340" r:id="rId17"/>
    <p:sldId id="312" r:id="rId18"/>
    <p:sldId id="302" r:id="rId19"/>
    <p:sldId id="299" r:id="rId20"/>
    <p:sldId id="300" r:id="rId21"/>
    <p:sldId id="270" r:id="rId22"/>
    <p:sldId id="325" r:id="rId23"/>
    <p:sldId id="309" r:id="rId24"/>
    <p:sldId id="310" r:id="rId25"/>
    <p:sldId id="303" r:id="rId26"/>
    <p:sldId id="311" r:id="rId27"/>
    <p:sldId id="308" r:id="rId28"/>
    <p:sldId id="307" r:id="rId29"/>
    <p:sldId id="306" r:id="rId30"/>
    <p:sldId id="305" r:id="rId31"/>
    <p:sldId id="328" r:id="rId32"/>
    <p:sldId id="304" r:id="rId33"/>
    <p:sldId id="322" r:id="rId34"/>
    <p:sldId id="326" r:id="rId35"/>
    <p:sldId id="261" r:id="rId36"/>
    <p:sldId id="287" r:id="rId37"/>
    <p:sldId id="283" r:id="rId38"/>
    <p:sldId id="281" r:id="rId39"/>
    <p:sldId id="293" r:id="rId40"/>
    <p:sldId id="292" r:id="rId41"/>
    <p:sldId id="291" r:id="rId42"/>
    <p:sldId id="296" r:id="rId43"/>
    <p:sldId id="294" r:id="rId44"/>
    <p:sldId id="262" r:id="rId45"/>
    <p:sldId id="276" r:id="rId46"/>
    <p:sldId id="344" r:id="rId47"/>
    <p:sldId id="345" r:id="rId48"/>
    <p:sldId id="342" r:id="rId49"/>
    <p:sldId id="341" r:id="rId50"/>
    <p:sldId id="349" r:id="rId51"/>
    <p:sldId id="348" r:id="rId52"/>
    <p:sldId id="279" r:id="rId53"/>
    <p:sldId id="330" r:id="rId54"/>
    <p:sldId id="280" r:id="rId55"/>
  </p:sldIdLst>
  <p:sldSz cx="12192000" cy="6858000"/>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483" userDrawn="1">
          <p15:clr>
            <a:srgbClr val="A4A3A4"/>
          </p15:clr>
        </p15:guide>
        <p15:guide id="4" pos="70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322"/>
    <a:srgbClr val="EDEDED"/>
    <a:srgbClr val="817976"/>
    <a:srgbClr val="5A8140"/>
    <a:srgbClr val="479382"/>
    <a:srgbClr val="8FC4AD"/>
    <a:srgbClr val="5394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5" autoAdjust="0"/>
    <p:restoredTop sz="93861" autoAdjust="0"/>
  </p:normalViewPr>
  <p:slideViewPr>
    <p:cSldViewPr snapToGrid="0" showGuides="1">
      <p:cViewPr varScale="1">
        <p:scale>
          <a:sx n="97" d="100"/>
          <a:sy n="97" d="100"/>
        </p:scale>
        <p:origin x="90" y="450"/>
      </p:cViewPr>
      <p:guideLst>
        <p:guide orient="horz" pos="2137"/>
        <p:guide pos="3840"/>
        <p:guide pos="483"/>
        <p:guide pos="7038"/>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25087-5BB6-4448-8983-0A9DCA58EC6B}" type="datetimeFigureOut">
              <a:rPr lang="zh-CN" altLang="en-US" smtClean="0"/>
              <a:t>2025/7/20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8BE9C-5C4F-484E-9D47-0FB1AD352927}" type="slidenum">
              <a:rPr lang="zh-CN" altLang="en-US" smtClean="0"/>
              <a:t>‹#›</a:t>
            </a:fld>
            <a:endParaRPr lang="zh-CN" altLang="en-US"/>
          </a:p>
        </p:txBody>
      </p:sp>
    </p:spTree>
    <p:extLst>
      <p:ext uri="{BB962C8B-B14F-4D97-AF65-F5344CB8AC3E}">
        <p14:creationId xmlns:p14="http://schemas.microsoft.com/office/powerpoint/2010/main" val="168226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68BE9C-5C4F-484E-9D47-0FB1AD352927}" type="slidenum">
              <a:rPr lang="zh-CN" altLang="en-US" smtClean="0"/>
              <a:t>1</a:t>
            </a:fld>
            <a:endParaRPr lang="zh-CN" altLang="en-US" dirty="0"/>
          </a:p>
        </p:txBody>
      </p:sp>
    </p:spTree>
    <p:extLst>
      <p:ext uri="{BB962C8B-B14F-4D97-AF65-F5344CB8AC3E}">
        <p14:creationId xmlns:p14="http://schemas.microsoft.com/office/powerpoint/2010/main" val="349144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6154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70284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51486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9561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63181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D68BE9C-5C4F-484E-9D47-0FB1AD352927}" type="slidenum">
              <a:rPr lang="zh-CN" altLang="en-US" smtClean="0"/>
              <a:t>15</a:t>
            </a:fld>
            <a:endParaRPr lang="zh-CN" altLang="en-US" dirty="0"/>
          </a:p>
        </p:txBody>
      </p:sp>
    </p:spTree>
    <p:extLst>
      <p:ext uri="{BB962C8B-B14F-4D97-AF65-F5344CB8AC3E}">
        <p14:creationId xmlns:p14="http://schemas.microsoft.com/office/powerpoint/2010/main" val="657098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00161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64278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90676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9606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D68BE9C-5C4F-484E-9D47-0FB1AD352927}" type="slidenum">
              <a:rPr lang="zh-CN" altLang="en-US" smtClean="0"/>
              <a:t>2</a:t>
            </a:fld>
            <a:endParaRPr lang="zh-CN" altLang="en-US" dirty="0"/>
          </a:p>
        </p:txBody>
      </p:sp>
    </p:spTree>
    <p:extLst>
      <p:ext uri="{BB962C8B-B14F-4D97-AF65-F5344CB8AC3E}">
        <p14:creationId xmlns:p14="http://schemas.microsoft.com/office/powerpoint/2010/main" val="1456002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131295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D68BE9C-5C4F-484E-9D47-0FB1AD352927}" type="slidenum">
              <a:rPr lang="zh-CN" altLang="en-US" smtClean="0"/>
              <a:t>21</a:t>
            </a:fld>
            <a:endParaRPr lang="zh-CN" altLang="en-US" dirty="0"/>
          </a:p>
        </p:txBody>
      </p:sp>
    </p:spTree>
    <p:extLst>
      <p:ext uri="{BB962C8B-B14F-4D97-AF65-F5344CB8AC3E}">
        <p14:creationId xmlns:p14="http://schemas.microsoft.com/office/powerpoint/2010/main" val="2283206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45081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68808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65010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53149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83901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91437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73324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050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D68BE9C-5C4F-484E-9D47-0FB1AD352927}" type="slidenum">
              <a:rPr lang="zh-CN" altLang="en-US" smtClean="0"/>
              <a:t>3</a:t>
            </a:fld>
            <a:endParaRPr lang="zh-CN" altLang="en-US" dirty="0"/>
          </a:p>
        </p:txBody>
      </p:sp>
    </p:spTree>
    <p:extLst>
      <p:ext uri="{BB962C8B-B14F-4D97-AF65-F5344CB8AC3E}">
        <p14:creationId xmlns:p14="http://schemas.microsoft.com/office/powerpoint/2010/main" val="851542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11344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21888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83471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73127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73156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D68BE9C-5C4F-484E-9D47-0FB1AD352927}" type="slidenum">
              <a:rPr lang="zh-CN" altLang="en-US" smtClean="0"/>
              <a:t>35</a:t>
            </a:fld>
            <a:endParaRPr lang="zh-CN" altLang="en-US" dirty="0"/>
          </a:p>
        </p:txBody>
      </p:sp>
    </p:spTree>
    <p:extLst>
      <p:ext uri="{BB962C8B-B14F-4D97-AF65-F5344CB8AC3E}">
        <p14:creationId xmlns:p14="http://schemas.microsoft.com/office/powerpoint/2010/main" val="7040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327791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752058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07854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1953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378694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438148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07876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067690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D68BE9C-5C4F-484E-9D47-0FB1AD352927}" type="slidenum">
              <a:rPr lang="zh-CN" altLang="en-US" smtClean="0"/>
              <a:t>44</a:t>
            </a:fld>
            <a:endParaRPr lang="zh-CN" altLang="en-US" dirty="0"/>
          </a:p>
        </p:txBody>
      </p:sp>
    </p:spTree>
    <p:extLst>
      <p:ext uri="{BB962C8B-B14F-4D97-AF65-F5344CB8AC3E}">
        <p14:creationId xmlns:p14="http://schemas.microsoft.com/office/powerpoint/2010/main" val="4407617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D68BE9C-5C4F-484E-9D47-0FB1AD352927}" type="slidenum">
              <a:rPr lang="zh-CN" altLang="en-US" smtClean="0"/>
              <a:t>45</a:t>
            </a:fld>
            <a:endParaRPr lang="zh-CN" altLang="en-US" dirty="0"/>
          </a:p>
        </p:txBody>
      </p:sp>
    </p:spTree>
    <p:extLst>
      <p:ext uri="{BB962C8B-B14F-4D97-AF65-F5344CB8AC3E}">
        <p14:creationId xmlns:p14="http://schemas.microsoft.com/office/powerpoint/2010/main" val="1096151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14959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873679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72723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901157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6696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26502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65887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D68BE9C-5C4F-484E-9D47-0FB1AD352927}" type="slidenum">
              <a:rPr lang="zh-CN" altLang="en-US" smtClean="0"/>
              <a:t>52</a:t>
            </a:fld>
            <a:endParaRPr lang="zh-CN" altLang="en-US" dirty="0"/>
          </a:p>
        </p:txBody>
      </p:sp>
    </p:spTree>
    <p:extLst>
      <p:ext uri="{BB962C8B-B14F-4D97-AF65-F5344CB8AC3E}">
        <p14:creationId xmlns:p14="http://schemas.microsoft.com/office/powerpoint/2010/main" val="6507831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D68BE9C-5C4F-484E-9D47-0FB1AD352927}" type="slidenum">
              <a:rPr lang="zh-CN" altLang="en-US" smtClean="0"/>
              <a:t>53</a:t>
            </a:fld>
            <a:endParaRPr lang="zh-CN" altLang="en-US" dirty="0"/>
          </a:p>
        </p:txBody>
      </p:sp>
    </p:spTree>
    <p:extLst>
      <p:ext uri="{BB962C8B-B14F-4D97-AF65-F5344CB8AC3E}">
        <p14:creationId xmlns:p14="http://schemas.microsoft.com/office/powerpoint/2010/main" val="11160301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D68BE9C-5C4F-484E-9D47-0FB1AD352927}" type="slidenum">
              <a:rPr lang="zh-CN" altLang="en-US" smtClean="0"/>
              <a:t>54</a:t>
            </a:fld>
            <a:endParaRPr lang="zh-CN" altLang="en-US" dirty="0"/>
          </a:p>
        </p:txBody>
      </p:sp>
    </p:spTree>
    <p:extLst>
      <p:ext uri="{BB962C8B-B14F-4D97-AF65-F5344CB8AC3E}">
        <p14:creationId xmlns:p14="http://schemas.microsoft.com/office/powerpoint/2010/main" val="785042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7011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3264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5636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8BE9C-5C4F-484E-9D47-0FB1AD35292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9438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D6C3E8-1E28-49BD-8338-8F97A198323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A11087-BEE7-496E-B627-5CC650D693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3172122-9ED8-4844-9C64-7F046B43F6E3}"/>
              </a:ext>
            </a:extLst>
          </p:cNvPr>
          <p:cNvSpPr>
            <a:spLocks noGrp="1"/>
          </p:cNvSpPr>
          <p:nvPr>
            <p:ph type="dt" sz="half" idx="10"/>
          </p:nvPr>
        </p:nvSpPr>
        <p:spPr/>
        <p:txBody>
          <a:bodyPr/>
          <a:lstStyle/>
          <a:p>
            <a:fld id="{00D9FDA1-C2AD-4592-92C7-E7CF4CD18BE9}" type="datetimeFigureOut">
              <a:rPr lang="zh-CN" altLang="en-US" smtClean="0"/>
              <a:t>2025/7/20</a:t>
            </a:fld>
            <a:endParaRPr lang="zh-CN" altLang="en-US"/>
          </a:p>
        </p:txBody>
      </p:sp>
      <p:sp>
        <p:nvSpPr>
          <p:cNvPr id="5" name="页脚占位符 4">
            <a:extLst>
              <a:ext uri="{FF2B5EF4-FFF2-40B4-BE49-F238E27FC236}">
                <a16:creationId xmlns:a16="http://schemas.microsoft.com/office/drawing/2014/main" id="{7A840827-C97A-41C7-8D31-2697382F19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4A94735-BD19-4237-9D94-2F60664F8684}"/>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xmlns:p14="http://schemas.microsoft.com/office/powerpoint/2010/main" val="353294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21D310-367B-4D32-9BC3-488DB93BC6D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F9C3458-D29B-4C2C-AFAB-D4EFD698431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4A65917-2C05-43A0-AD02-43F05E0500C6}"/>
              </a:ext>
            </a:extLst>
          </p:cNvPr>
          <p:cNvSpPr>
            <a:spLocks noGrp="1"/>
          </p:cNvSpPr>
          <p:nvPr>
            <p:ph type="dt" sz="half" idx="10"/>
          </p:nvPr>
        </p:nvSpPr>
        <p:spPr/>
        <p:txBody>
          <a:bodyPr/>
          <a:lstStyle/>
          <a:p>
            <a:fld id="{00D9FDA1-C2AD-4592-92C7-E7CF4CD18BE9}" type="datetimeFigureOut">
              <a:rPr lang="zh-CN" altLang="en-US" smtClean="0"/>
              <a:t>2025/7/20</a:t>
            </a:fld>
            <a:endParaRPr lang="zh-CN" altLang="en-US"/>
          </a:p>
        </p:txBody>
      </p:sp>
      <p:sp>
        <p:nvSpPr>
          <p:cNvPr id="5" name="页脚占位符 4">
            <a:extLst>
              <a:ext uri="{FF2B5EF4-FFF2-40B4-BE49-F238E27FC236}">
                <a16:creationId xmlns:a16="http://schemas.microsoft.com/office/drawing/2014/main" id="{0B2775DB-6CD8-43BC-B724-9F3A1788FA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DC5066-016A-40F2-9EA9-49D43CFC04F2}"/>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xmlns:p14="http://schemas.microsoft.com/office/powerpoint/2010/main" val="332908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C1FBFB0-C43F-4F91-B64D-6AF03617EEC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7CA78BC-6473-4E86-9E0E-BA639830559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D03F0B-C1F7-4BE9-A36F-74ED19BAB77E}"/>
              </a:ext>
            </a:extLst>
          </p:cNvPr>
          <p:cNvSpPr>
            <a:spLocks noGrp="1"/>
          </p:cNvSpPr>
          <p:nvPr>
            <p:ph type="dt" sz="half" idx="10"/>
          </p:nvPr>
        </p:nvSpPr>
        <p:spPr/>
        <p:txBody>
          <a:bodyPr/>
          <a:lstStyle/>
          <a:p>
            <a:fld id="{00D9FDA1-C2AD-4592-92C7-E7CF4CD18BE9}" type="datetimeFigureOut">
              <a:rPr lang="zh-CN" altLang="en-US" smtClean="0"/>
              <a:t>2025/7/20</a:t>
            </a:fld>
            <a:endParaRPr lang="zh-CN" altLang="en-US"/>
          </a:p>
        </p:txBody>
      </p:sp>
      <p:sp>
        <p:nvSpPr>
          <p:cNvPr id="5" name="页脚占位符 4">
            <a:extLst>
              <a:ext uri="{FF2B5EF4-FFF2-40B4-BE49-F238E27FC236}">
                <a16:creationId xmlns:a16="http://schemas.microsoft.com/office/drawing/2014/main" id="{DC092937-9FE9-4A39-AD56-0702DFD54C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38C0D18-5ECC-4CA4-A5F0-23304149257A}"/>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xmlns:p14="http://schemas.microsoft.com/office/powerpoint/2010/main" val="11886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93B2DC-AE13-4DE8-8F62-7079BF30285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5BE206A-A218-4DDC-8ACB-053826811D8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BFD779-4B2C-4953-8D2F-E342FBE4A2E3}"/>
              </a:ext>
            </a:extLst>
          </p:cNvPr>
          <p:cNvSpPr>
            <a:spLocks noGrp="1"/>
          </p:cNvSpPr>
          <p:nvPr>
            <p:ph type="dt" sz="half" idx="10"/>
          </p:nvPr>
        </p:nvSpPr>
        <p:spPr/>
        <p:txBody>
          <a:bodyPr/>
          <a:lstStyle/>
          <a:p>
            <a:fld id="{00D9FDA1-C2AD-4592-92C7-E7CF4CD18BE9}" type="datetimeFigureOut">
              <a:rPr lang="zh-CN" altLang="en-US" smtClean="0"/>
              <a:t>2025/7/20</a:t>
            </a:fld>
            <a:endParaRPr lang="zh-CN" altLang="en-US"/>
          </a:p>
        </p:txBody>
      </p:sp>
      <p:sp>
        <p:nvSpPr>
          <p:cNvPr id="5" name="页脚占位符 4">
            <a:extLst>
              <a:ext uri="{FF2B5EF4-FFF2-40B4-BE49-F238E27FC236}">
                <a16:creationId xmlns:a16="http://schemas.microsoft.com/office/drawing/2014/main" id="{918B71BF-B280-4F2D-A2C2-34999B00C1B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3339D24-9AD3-4AA6-A39D-DC9D83E0DF91}"/>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xmlns:p14="http://schemas.microsoft.com/office/powerpoint/2010/main" val="355868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334B0C-8842-45C2-9962-D2F48F1D01B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BDB3B9D-7166-447B-B070-1B2B0B6BD6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A08E4E6-A966-4787-897F-7DF76A5ED700}"/>
              </a:ext>
            </a:extLst>
          </p:cNvPr>
          <p:cNvSpPr>
            <a:spLocks noGrp="1"/>
          </p:cNvSpPr>
          <p:nvPr>
            <p:ph type="dt" sz="half" idx="10"/>
          </p:nvPr>
        </p:nvSpPr>
        <p:spPr/>
        <p:txBody>
          <a:bodyPr/>
          <a:lstStyle/>
          <a:p>
            <a:fld id="{00D9FDA1-C2AD-4592-92C7-E7CF4CD18BE9}" type="datetimeFigureOut">
              <a:rPr lang="zh-CN" altLang="en-US" smtClean="0"/>
              <a:t>2025/7/20</a:t>
            </a:fld>
            <a:endParaRPr lang="zh-CN" altLang="en-US"/>
          </a:p>
        </p:txBody>
      </p:sp>
      <p:sp>
        <p:nvSpPr>
          <p:cNvPr id="5" name="页脚占位符 4">
            <a:extLst>
              <a:ext uri="{FF2B5EF4-FFF2-40B4-BE49-F238E27FC236}">
                <a16:creationId xmlns:a16="http://schemas.microsoft.com/office/drawing/2014/main" id="{58A11E1D-6DFE-4360-AE2F-37C92817EB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5482FD-074E-4656-91A0-D69029CC5455}"/>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xmlns:p14="http://schemas.microsoft.com/office/powerpoint/2010/main" val="43293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90FE87-9521-4B1A-8A22-CE19E58034C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AA6BAA-C98F-4103-A105-FF60DA4451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938D17D-5140-4D6D-ADFC-CCACBB39D32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5772EE7-FD6C-4EF7-827F-B47A1EAA776B}"/>
              </a:ext>
            </a:extLst>
          </p:cNvPr>
          <p:cNvSpPr>
            <a:spLocks noGrp="1"/>
          </p:cNvSpPr>
          <p:nvPr>
            <p:ph type="dt" sz="half" idx="10"/>
          </p:nvPr>
        </p:nvSpPr>
        <p:spPr/>
        <p:txBody>
          <a:bodyPr/>
          <a:lstStyle/>
          <a:p>
            <a:fld id="{00D9FDA1-C2AD-4592-92C7-E7CF4CD18BE9}" type="datetimeFigureOut">
              <a:rPr lang="zh-CN" altLang="en-US" smtClean="0"/>
              <a:t>2025/7/20</a:t>
            </a:fld>
            <a:endParaRPr lang="zh-CN" altLang="en-US"/>
          </a:p>
        </p:txBody>
      </p:sp>
      <p:sp>
        <p:nvSpPr>
          <p:cNvPr id="6" name="页脚占位符 5">
            <a:extLst>
              <a:ext uri="{FF2B5EF4-FFF2-40B4-BE49-F238E27FC236}">
                <a16:creationId xmlns:a16="http://schemas.microsoft.com/office/drawing/2014/main" id="{5B1EB5E5-2152-4307-BCE4-0780900D307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A5A868-EDC1-4604-89FC-004D3C8DE279}"/>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xmlns:p14="http://schemas.microsoft.com/office/powerpoint/2010/main" val="405497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305C62-4DF5-4A2D-A4FE-70CAE29A484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40B3B07-C75D-4C86-929F-9AEDC0D3EA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86FF1FA1-05DF-4F5D-B5A9-F78E65B57D30}"/>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980A0A9-26DB-4C7C-92C5-62E6BCB73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8F28A27-4279-407E-B4CC-395DB1E4051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FE3508B-008C-4B2F-A48B-43662393C6DC}"/>
              </a:ext>
            </a:extLst>
          </p:cNvPr>
          <p:cNvSpPr>
            <a:spLocks noGrp="1"/>
          </p:cNvSpPr>
          <p:nvPr>
            <p:ph type="dt" sz="half" idx="10"/>
          </p:nvPr>
        </p:nvSpPr>
        <p:spPr/>
        <p:txBody>
          <a:bodyPr/>
          <a:lstStyle/>
          <a:p>
            <a:fld id="{00D9FDA1-C2AD-4592-92C7-E7CF4CD18BE9}" type="datetimeFigureOut">
              <a:rPr lang="zh-CN" altLang="en-US" smtClean="0"/>
              <a:t>2025/7/20</a:t>
            </a:fld>
            <a:endParaRPr lang="zh-CN" altLang="en-US"/>
          </a:p>
        </p:txBody>
      </p:sp>
      <p:sp>
        <p:nvSpPr>
          <p:cNvPr id="8" name="页脚占位符 7">
            <a:extLst>
              <a:ext uri="{FF2B5EF4-FFF2-40B4-BE49-F238E27FC236}">
                <a16:creationId xmlns:a16="http://schemas.microsoft.com/office/drawing/2014/main" id="{FD65A682-2BAB-4528-BB6F-BEB2FB4C56A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D6740FE-11BB-4132-8091-7A72BA4099B4}"/>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
        <p:nvSpPr>
          <p:cNvPr id="11" name="矩形 10"/>
          <p:cNvSpPr/>
          <p:nvPr userDrawn="1"/>
        </p:nvSpPr>
        <p:spPr>
          <a:xfrm>
            <a:off x="8766111" y="6447451"/>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r>
              <a:rPr lang="en-US" altLang="zh-CN" sz="100" dirty="0" smtClean="0">
                <a:solidFill>
                  <a:prstClr val="white"/>
                </a:solidFill>
                <a:latin typeface="Calibri"/>
                <a:ea typeface="宋体"/>
              </a:rPr>
              <a:t>      </a:t>
            </a:r>
            <a:endParaRPr lang="en-US" altLang="zh-CN" sz="100" dirty="0">
              <a:solidFill>
                <a:prstClr val="white"/>
              </a:solidFill>
              <a:latin typeface="Calibri"/>
              <a:ea typeface="宋体"/>
            </a:endParaRPr>
          </a:p>
          <a:p>
            <a:r>
              <a:rPr lang="zh-CN" altLang="en-US" sz="100" dirty="0" smtClean="0">
                <a:solidFill>
                  <a:prstClr val="white"/>
                </a:solidFill>
                <a:latin typeface="Calibri"/>
                <a:ea typeface="宋体"/>
              </a:rPr>
              <a:t>字体下载：</a:t>
            </a:r>
            <a:r>
              <a:rPr lang="en-US" altLang="zh-CN" sz="100" dirty="0" smtClean="0">
                <a:solidFill>
                  <a:prstClr val="white"/>
                </a:solidFill>
                <a:latin typeface="Calibri"/>
                <a:ea typeface="宋体"/>
              </a:rPr>
              <a:t>www.1ppt.com/ziti/</a:t>
            </a:r>
            <a:endParaRPr lang="en-US" altLang="zh-CN" sz="100" dirty="0">
              <a:solidFill>
                <a:prstClr val="white"/>
              </a:solidFill>
              <a:latin typeface="Calibri"/>
              <a:ea typeface="宋体"/>
            </a:endParaRP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12912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A35611-B31D-4623-A251-15B34211C63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880B8A6-F042-4084-B7B4-35F584512C39}"/>
              </a:ext>
            </a:extLst>
          </p:cNvPr>
          <p:cNvSpPr>
            <a:spLocks noGrp="1"/>
          </p:cNvSpPr>
          <p:nvPr>
            <p:ph type="dt" sz="half" idx="10"/>
          </p:nvPr>
        </p:nvSpPr>
        <p:spPr/>
        <p:txBody>
          <a:bodyPr/>
          <a:lstStyle/>
          <a:p>
            <a:fld id="{00D9FDA1-C2AD-4592-92C7-E7CF4CD18BE9}" type="datetimeFigureOut">
              <a:rPr lang="zh-CN" altLang="en-US" smtClean="0"/>
              <a:t>2025/7/20</a:t>
            </a:fld>
            <a:endParaRPr lang="zh-CN" altLang="en-US"/>
          </a:p>
        </p:txBody>
      </p:sp>
      <p:sp>
        <p:nvSpPr>
          <p:cNvPr id="4" name="页脚占位符 3">
            <a:extLst>
              <a:ext uri="{FF2B5EF4-FFF2-40B4-BE49-F238E27FC236}">
                <a16:creationId xmlns:a16="http://schemas.microsoft.com/office/drawing/2014/main" id="{8FE16776-E48B-4E0E-8249-629F1D8BDC6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BD89E2A-898B-421D-9680-E622676DDFBA}"/>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xmlns:p14="http://schemas.microsoft.com/office/powerpoint/2010/main" val="376872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22B49F9-AA54-45F6-A7BF-BD20F478005B}"/>
              </a:ext>
            </a:extLst>
          </p:cNvPr>
          <p:cNvSpPr>
            <a:spLocks noGrp="1"/>
          </p:cNvSpPr>
          <p:nvPr>
            <p:ph type="dt" sz="half" idx="10"/>
          </p:nvPr>
        </p:nvSpPr>
        <p:spPr/>
        <p:txBody>
          <a:bodyPr/>
          <a:lstStyle/>
          <a:p>
            <a:fld id="{00D9FDA1-C2AD-4592-92C7-E7CF4CD18BE9}" type="datetimeFigureOut">
              <a:rPr lang="zh-CN" altLang="en-US" smtClean="0"/>
              <a:t>2025/7/20</a:t>
            </a:fld>
            <a:endParaRPr lang="zh-CN" altLang="en-US"/>
          </a:p>
        </p:txBody>
      </p:sp>
      <p:sp>
        <p:nvSpPr>
          <p:cNvPr id="3" name="页脚占位符 2">
            <a:extLst>
              <a:ext uri="{FF2B5EF4-FFF2-40B4-BE49-F238E27FC236}">
                <a16:creationId xmlns:a16="http://schemas.microsoft.com/office/drawing/2014/main" id="{173B0625-9EE5-4521-AC6B-0D477622F2E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A5B8D9B-1BCA-4EC4-B25B-633CA3F1EC3F}"/>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xmlns:p14="http://schemas.microsoft.com/office/powerpoint/2010/main" val="22174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5AEFFC-B94C-4D46-AA88-FAAEACA0161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1491E3E-ED73-459D-A07C-B9967DBD8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59A0F64-7CB6-4E38-8FC8-A73E1B0C78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5D29FC8-2AA8-40A1-9594-8888860009D3}"/>
              </a:ext>
            </a:extLst>
          </p:cNvPr>
          <p:cNvSpPr>
            <a:spLocks noGrp="1"/>
          </p:cNvSpPr>
          <p:nvPr>
            <p:ph type="dt" sz="half" idx="10"/>
          </p:nvPr>
        </p:nvSpPr>
        <p:spPr/>
        <p:txBody>
          <a:bodyPr/>
          <a:lstStyle/>
          <a:p>
            <a:fld id="{00D9FDA1-C2AD-4592-92C7-E7CF4CD18BE9}" type="datetimeFigureOut">
              <a:rPr lang="zh-CN" altLang="en-US" smtClean="0"/>
              <a:t>2025/7/20</a:t>
            </a:fld>
            <a:endParaRPr lang="zh-CN" altLang="en-US"/>
          </a:p>
        </p:txBody>
      </p:sp>
      <p:sp>
        <p:nvSpPr>
          <p:cNvPr id="6" name="页脚占位符 5">
            <a:extLst>
              <a:ext uri="{FF2B5EF4-FFF2-40B4-BE49-F238E27FC236}">
                <a16:creationId xmlns:a16="http://schemas.microsoft.com/office/drawing/2014/main" id="{DF34599F-77D5-417C-B73C-BA1DB38DE14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7CC09E5-917F-4259-8A5F-452F0B1EA64C}"/>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xmlns:p14="http://schemas.microsoft.com/office/powerpoint/2010/main" val="261484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CAD32B-F344-47F6-87E7-F247D74728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BB62A09-48AB-4849-A982-1D506A6A71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6C9350A-63EC-4417-AD9F-08C807D5B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DF39C5-35EC-4627-8794-274BD960F3B1}"/>
              </a:ext>
            </a:extLst>
          </p:cNvPr>
          <p:cNvSpPr>
            <a:spLocks noGrp="1"/>
          </p:cNvSpPr>
          <p:nvPr>
            <p:ph type="dt" sz="half" idx="10"/>
          </p:nvPr>
        </p:nvSpPr>
        <p:spPr/>
        <p:txBody>
          <a:bodyPr/>
          <a:lstStyle/>
          <a:p>
            <a:fld id="{00D9FDA1-C2AD-4592-92C7-E7CF4CD18BE9}" type="datetimeFigureOut">
              <a:rPr lang="zh-CN" altLang="en-US" smtClean="0"/>
              <a:t>2025/7/20</a:t>
            </a:fld>
            <a:endParaRPr lang="zh-CN" altLang="en-US"/>
          </a:p>
        </p:txBody>
      </p:sp>
      <p:sp>
        <p:nvSpPr>
          <p:cNvPr id="6" name="页脚占位符 5">
            <a:extLst>
              <a:ext uri="{FF2B5EF4-FFF2-40B4-BE49-F238E27FC236}">
                <a16:creationId xmlns:a16="http://schemas.microsoft.com/office/drawing/2014/main" id="{F0EDE8F9-2EAD-422C-B397-7AF2AAE7D96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0017FA4-9624-4599-B55C-0300217A9D48}"/>
              </a:ext>
            </a:extLst>
          </p:cNvPr>
          <p:cNvSpPr>
            <a:spLocks noGrp="1"/>
          </p:cNvSpPr>
          <p:nvPr>
            <p:ph type="sldNum" sz="quarter" idx="12"/>
          </p:nvPr>
        </p:nvSpPr>
        <p:spPr/>
        <p:txBody>
          <a:bodyPr/>
          <a:lstStyle/>
          <a:p>
            <a:fld id="{85DEDC30-0608-4560-B9EE-B6A9AAB02155}" type="slidenum">
              <a:rPr lang="zh-CN" altLang="en-US" smtClean="0"/>
              <a:t>‹#›</a:t>
            </a:fld>
            <a:endParaRPr lang="zh-CN" altLang="en-US"/>
          </a:p>
        </p:txBody>
      </p:sp>
    </p:spTree>
    <p:extLst>
      <p:ext uri="{BB962C8B-B14F-4D97-AF65-F5344CB8AC3E}">
        <p14:creationId xmlns:p14="http://schemas.microsoft.com/office/powerpoint/2010/main" val="94733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81D5BC7-8E28-4BD9-A545-A4E106373C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CC546B1-0D92-4997-AFD2-72470F88E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5C184C3-A3AD-48CE-BAA3-E7379313D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9FDA1-C2AD-4592-92C7-E7CF4CD18BE9}" type="datetimeFigureOut">
              <a:rPr lang="zh-CN" altLang="en-US" smtClean="0"/>
              <a:t>2025/7/20</a:t>
            </a:fld>
            <a:endParaRPr lang="zh-CN" altLang="en-US"/>
          </a:p>
        </p:txBody>
      </p:sp>
      <p:sp>
        <p:nvSpPr>
          <p:cNvPr id="5" name="页脚占位符 4">
            <a:extLst>
              <a:ext uri="{FF2B5EF4-FFF2-40B4-BE49-F238E27FC236}">
                <a16:creationId xmlns:a16="http://schemas.microsoft.com/office/drawing/2014/main" id="{DD2C4336-C0D8-4403-B0B3-921CEBEA0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E3582E9-2068-4234-B0F1-5615386A2F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EDC30-0608-4560-B9EE-B6A9AAB02155}" type="slidenum">
              <a:rPr lang="zh-CN" altLang="en-US" smtClean="0"/>
              <a:t>‹#›</a:t>
            </a:fld>
            <a:endParaRPr lang="zh-CN" altLang="en-US"/>
          </a:p>
        </p:txBody>
      </p:sp>
    </p:spTree>
    <p:extLst>
      <p:ext uri="{BB962C8B-B14F-4D97-AF65-F5344CB8AC3E}">
        <p14:creationId xmlns:p14="http://schemas.microsoft.com/office/powerpoint/2010/main" val="1378624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vm.com.tw/article/121449"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8.png"/></Relationships>
</file>

<file path=ppt/slides/_rels/slide4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hyperlink" Target="https://dep.mohw.gov.tw/DOCMAP/cp-3190-82261-108.html" TargetMode="External"/><Relationship Id="rId4" Type="http://schemas.openxmlformats.org/officeDocument/2006/relationships/image" Target="../media/image2.png"/><Relationship Id="rId9" Type="http://schemas.openxmlformats.org/officeDocument/2006/relationships/hyperlink" Target="https://dep.mohw.gov.tw/DOCMAP/cp-755-81912-108.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jpe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6" name="图片 5">
            <a:extLst>
              <a:ext uri="{FF2B5EF4-FFF2-40B4-BE49-F238E27FC236}">
                <a16:creationId xmlns:a16="http://schemas.microsoft.com/office/drawing/2014/main" id="{FC7155E2-D6E9-4583-AFEF-78FBA74A5A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9000"/>
            <a:ext cx="2906487" cy="4200129"/>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2" y="35573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pic>
        <p:nvPicPr>
          <p:cNvPr id="15" name="图片 14">
            <a:extLst>
              <a:ext uri="{FF2B5EF4-FFF2-40B4-BE49-F238E27FC236}">
                <a16:creationId xmlns:a16="http://schemas.microsoft.com/office/drawing/2014/main" id="{FE46CC5D-CB24-4716-900D-5AB94878FCE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51" y="2153048"/>
            <a:ext cx="3246478" cy="473267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464887" y="575946"/>
            <a:ext cx="2276313" cy="1170471"/>
          </a:xfrm>
          <a:prstGeom prst="rect">
            <a:avLst/>
          </a:prstGeom>
        </p:spPr>
      </p:pic>
      <p:grpSp>
        <p:nvGrpSpPr>
          <p:cNvPr id="31" name="组合 30">
            <a:extLst>
              <a:ext uri="{FF2B5EF4-FFF2-40B4-BE49-F238E27FC236}">
                <a16:creationId xmlns:a16="http://schemas.microsoft.com/office/drawing/2014/main" id="{F8D4B3BE-E572-4E3B-A453-6D3E7E7CBE20}"/>
              </a:ext>
            </a:extLst>
          </p:cNvPr>
          <p:cNvGrpSpPr/>
          <p:nvPr/>
        </p:nvGrpSpPr>
        <p:grpSpPr>
          <a:xfrm>
            <a:off x="2906487" y="575946"/>
            <a:ext cx="5814035" cy="6181470"/>
            <a:chOff x="3485030" y="705184"/>
            <a:chExt cx="5221939" cy="5221939"/>
          </a:xfrm>
        </p:grpSpPr>
        <p:sp>
          <p:nvSpPr>
            <p:cNvPr id="2" name="椭圆 1">
              <a:extLst>
                <a:ext uri="{FF2B5EF4-FFF2-40B4-BE49-F238E27FC236}">
                  <a16:creationId xmlns:a16="http://schemas.microsoft.com/office/drawing/2014/main" id="{75E4F1D6-879B-41F5-BD86-3A67761041AF}"/>
                </a:ext>
              </a:extLst>
            </p:cNvPr>
            <p:cNvSpPr/>
            <p:nvPr/>
          </p:nvSpPr>
          <p:spPr>
            <a:xfrm>
              <a:off x="3485030" y="705184"/>
              <a:ext cx="5221939" cy="5221939"/>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20D5AC96-AD81-48D9-962F-A421B0F37E4D}"/>
                </a:ext>
              </a:extLst>
            </p:cNvPr>
            <p:cNvSpPr/>
            <p:nvPr/>
          </p:nvSpPr>
          <p:spPr>
            <a:xfrm>
              <a:off x="3827927" y="1012520"/>
              <a:ext cx="4607270" cy="4607270"/>
            </a:xfrm>
            <a:prstGeom prst="ellipse">
              <a:avLst/>
            </a:prstGeom>
            <a:noFill/>
            <a:ln w="19050">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01D3E2DB-C27A-4D23-950E-A847AA0FBD12}"/>
                </a:ext>
              </a:extLst>
            </p:cNvPr>
            <p:cNvSpPr txBox="1"/>
            <p:nvPr/>
          </p:nvSpPr>
          <p:spPr>
            <a:xfrm>
              <a:off x="4809555" y="1444435"/>
              <a:ext cx="652997" cy="2886015"/>
            </a:xfrm>
            <a:prstGeom prst="rect">
              <a:avLst/>
            </a:prstGeom>
            <a:noFill/>
          </p:spPr>
          <p:txBody>
            <a:bodyPr wrap="square" rtlCol="0">
              <a:spAutoFit/>
            </a:bodyPr>
            <a:lstStyle/>
            <a:p>
              <a:pPr algn="ctr"/>
              <a:r>
                <a:rPr lang="zh-TW" altLang="en-US" sz="2400" b="1" dirty="0" smtClean="0">
                  <a:latin typeface="標楷體" panose="03000509000000000000" pitchFamily="65" charset="-120"/>
                  <a:ea typeface="標楷體" panose="03000509000000000000" pitchFamily="65" charset="-120"/>
                </a:rPr>
                <a:t>從藥事法第</a:t>
              </a:r>
              <a:r>
                <a:rPr lang="en-US" altLang="zh-TW" sz="2400" b="1" dirty="0" smtClean="0">
                  <a:latin typeface="標楷體" panose="03000509000000000000" pitchFamily="65" charset="-120"/>
                  <a:ea typeface="標楷體" panose="03000509000000000000" pitchFamily="65" charset="-120"/>
                </a:rPr>
                <a:t>103</a:t>
              </a:r>
              <a:r>
                <a:rPr lang="zh-TW" altLang="en-US" sz="2400" b="1" dirty="0" smtClean="0">
                  <a:latin typeface="標楷體" panose="03000509000000000000" pitchFamily="65" charset="-120"/>
                  <a:ea typeface="標楷體" panose="03000509000000000000" pitchFamily="65" charset="-120"/>
                </a:rPr>
                <a:t>條釋義</a:t>
              </a:r>
              <a:endParaRPr lang="en-US" altLang="zh-TW" sz="2400" b="1" dirty="0" smtClean="0">
                <a:latin typeface="標楷體" panose="03000509000000000000" pitchFamily="65" charset="-120"/>
                <a:ea typeface="標楷體" panose="03000509000000000000" pitchFamily="65" charset="-120"/>
              </a:endParaRPr>
            </a:p>
          </p:txBody>
        </p:sp>
        <p:sp>
          <p:nvSpPr>
            <p:cNvPr id="25" name="文本框 24">
              <a:extLst>
                <a:ext uri="{FF2B5EF4-FFF2-40B4-BE49-F238E27FC236}">
                  <a16:creationId xmlns:a16="http://schemas.microsoft.com/office/drawing/2014/main" id="{AC57039B-9EB0-4CC6-A136-ABC7D9A95E27}"/>
                </a:ext>
              </a:extLst>
            </p:cNvPr>
            <p:cNvSpPr txBox="1"/>
            <p:nvPr/>
          </p:nvSpPr>
          <p:spPr>
            <a:xfrm>
              <a:off x="6443186" y="1359755"/>
              <a:ext cx="413991" cy="3978020"/>
            </a:xfrm>
            <a:prstGeom prst="rect">
              <a:avLst/>
            </a:prstGeom>
            <a:noFill/>
          </p:spPr>
          <p:txBody>
            <a:bodyPr wrap="square" rtlCol="0">
              <a:spAutoFit/>
            </a:bodyPr>
            <a:lstStyle/>
            <a:p>
              <a:pPr algn="dist"/>
              <a:r>
                <a:rPr lang="zh-TW" altLang="en-US" sz="2000" b="1" dirty="0" smtClean="0">
                  <a:latin typeface="標楷體" panose="03000509000000000000" pitchFamily="65" charset="-120"/>
                  <a:ea typeface="標楷體" panose="03000509000000000000" pitchFamily="65" charset="-120"/>
                </a:rPr>
                <a:t>制度裂縫下的專業困境與未來路徑</a:t>
              </a:r>
              <a:endParaRPr lang="en-US" altLang="zh-TW" sz="2000" b="1" dirty="0" smtClean="0">
                <a:latin typeface="標楷體" panose="03000509000000000000" pitchFamily="65" charset="-120"/>
                <a:ea typeface="標楷體" panose="03000509000000000000" pitchFamily="65" charset="-120"/>
              </a:endParaRPr>
            </a:p>
          </p:txBody>
        </p:sp>
        <p:cxnSp>
          <p:nvCxnSpPr>
            <p:cNvPr id="27" name="直接连接符 26">
              <a:extLst>
                <a:ext uri="{FF2B5EF4-FFF2-40B4-BE49-F238E27FC236}">
                  <a16:creationId xmlns:a16="http://schemas.microsoft.com/office/drawing/2014/main" id="{76E1E059-D9C3-40B8-94F7-CC62200B10FE}"/>
                </a:ext>
              </a:extLst>
            </p:cNvPr>
            <p:cNvCxnSpPr>
              <a:cxnSpLocks/>
            </p:cNvCxnSpPr>
            <p:nvPr/>
          </p:nvCxnSpPr>
          <p:spPr>
            <a:xfrm>
              <a:off x="6095998" y="1634312"/>
              <a:ext cx="0" cy="3363685"/>
            </a:xfrm>
            <a:prstGeom prst="line">
              <a:avLst/>
            </a:prstGeom>
            <a:ln w="19050">
              <a:solidFill>
                <a:srgbClr val="222322"/>
              </a:solidFill>
            </a:ln>
          </p:spPr>
          <p:style>
            <a:lnRef idx="1">
              <a:schemeClr val="accent1"/>
            </a:lnRef>
            <a:fillRef idx="0">
              <a:schemeClr val="accent1"/>
            </a:fillRef>
            <a:effectRef idx="0">
              <a:schemeClr val="accent1"/>
            </a:effectRef>
            <a:fontRef idx="minor">
              <a:schemeClr val="tx1"/>
            </a:fontRef>
          </p:style>
        </p:cxnSp>
      </p:grpSp>
      <p:pic>
        <p:nvPicPr>
          <p:cNvPr id="19" name="图片 18">
            <a:extLst>
              <a:ext uri="{FF2B5EF4-FFF2-40B4-BE49-F238E27FC236}">
                <a16:creationId xmlns:a16="http://schemas.microsoft.com/office/drawing/2014/main" id="{26CDD5B4-E27C-40D4-B135-C691AB0F8B1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rot="21059613">
            <a:off x="7914897" y="1616689"/>
            <a:ext cx="3609889" cy="2702851"/>
          </a:xfrm>
          <a:prstGeom prst="rect">
            <a:avLst/>
          </a:prstGeom>
        </p:spPr>
      </p:pic>
      <p:sp>
        <p:nvSpPr>
          <p:cNvPr id="18" name="文本框 23">
            <a:extLst>
              <a:ext uri="{FF2B5EF4-FFF2-40B4-BE49-F238E27FC236}">
                <a16:creationId xmlns:a16="http://schemas.microsoft.com/office/drawing/2014/main" id="{01D3E2DB-C27A-4D23-950E-A847AA0FBD12}"/>
              </a:ext>
            </a:extLst>
          </p:cNvPr>
          <p:cNvSpPr txBox="1"/>
          <p:nvPr/>
        </p:nvSpPr>
        <p:spPr>
          <a:xfrm>
            <a:off x="5031399" y="2909801"/>
            <a:ext cx="647639" cy="3046988"/>
          </a:xfrm>
          <a:prstGeom prst="rect">
            <a:avLst/>
          </a:prstGeom>
          <a:noFill/>
        </p:spPr>
        <p:txBody>
          <a:bodyPr wrap="square" rtlCol="0">
            <a:spAutoFit/>
          </a:bodyPr>
          <a:lstStyle/>
          <a:p>
            <a:pPr algn="ctr"/>
            <a:r>
              <a:rPr lang="zh-TW" altLang="en-US" sz="2400" b="1" dirty="0">
                <a:latin typeface="標楷體" panose="03000509000000000000" pitchFamily="65" charset="-120"/>
                <a:ea typeface="標楷體" panose="03000509000000000000" pitchFamily="65" charset="-120"/>
              </a:rPr>
              <a:t>看藥師中藥調劑權</a:t>
            </a:r>
          </a:p>
        </p:txBody>
      </p:sp>
    </p:spTree>
    <p:extLst>
      <p:ext uri="{BB962C8B-B14F-4D97-AF65-F5344CB8AC3E}">
        <p14:creationId xmlns:p14="http://schemas.microsoft.com/office/powerpoint/2010/main" val="7346963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135425"/>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pic>
        <p:nvPicPr>
          <p:cNvPr id="2" name="圖片 1"/>
          <p:cNvPicPr>
            <a:picLocks noChangeAspect="1"/>
          </p:cNvPicPr>
          <p:nvPr/>
        </p:nvPicPr>
        <p:blipFill>
          <a:blip r:embed="rId7"/>
          <a:stretch>
            <a:fillRect/>
          </a:stretch>
        </p:blipFill>
        <p:spPr>
          <a:xfrm>
            <a:off x="402709" y="2458840"/>
            <a:ext cx="4182218" cy="3621338"/>
          </a:xfrm>
          <a:prstGeom prst="rect">
            <a:avLst/>
          </a:prstGeom>
        </p:spPr>
      </p:pic>
      <p:pic>
        <p:nvPicPr>
          <p:cNvPr id="5" name="圖片 4"/>
          <p:cNvPicPr>
            <a:picLocks noChangeAspect="1"/>
          </p:cNvPicPr>
          <p:nvPr/>
        </p:nvPicPr>
        <p:blipFill>
          <a:blip r:embed="rId8"/>
          <a:stretch>
            <a:fillRect/>
          </a:stretch>
        </p:blipFill>
        <p:spPr>
          <a:xfrm>
            <a:off x="6188983" y="192561"/>
            <a:ext cx="4429621" cy="6254891"/>
          </a:xfrm>
          <a:prstGeom prst="rect">
            <a:avLst/>
          </a:prstGeom>
        </p:spPr>
      </p:pic>
    </p:spTree>
    <p:extLst>
      <p:ext uri="{BB962C8B-B14F-4D97-AF65-F5344CB8AC3E}">
        <p14:creationId xmlns:p14="http://schemas.microsoft.com/office/powerpoint/2010/main" val="147122791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46500"/>
            <a:ext cx="6945481" cy="6096001"/>
          </a:xfrm>
          <a:prstGeom prst="rect">
            <a:avLst/>
          </a:prstGeom>
        </p:spPr>
      </p:pic>
      <p:pic>
        <p:nvPicPr>
          <p:cNvPr id="2" name="圖片 1"/>
          <p:cNvPicPr>
            <a:picLocks noChangeAspect="1"/>
          </p:cNvPicPr>
          <p:nvPr/>
        </p:nvPicPr>
        <p:blipFill>
          <a:blip r:embed="rId6"/>
          <a:stretch>
            <a:fillRect/>
          </a:stretch>
        </p:blipFill>
        <p:spPr>
          <a:xfrm>
            <a:off x="646031" y="314024"/>
            <a:ext cx="4457403" cy="6264057"/>
          </a:xfrm>
          <a:prstGeom prst="rect">
            <a:avLst/>
          </a:prstGeom>
        </p:spPr>
      </p:pic>
      <p:pic>
        <p:nvPicPr>
          <p:cNvPr id="3" name="圖片 2"/>
          <p:cNvPicPr>
            <a:picLocks noChangeAspect="1"/>
          </p:cNvPicPr>
          <p:nvPr/>
        </p:nvPicPr>
        <p:blipFill>
          <a:blip r:embed="rId7"/>
          <a:stretch>
            <a:fillRect/>
          </a:stretch>
        </p:blipFill>
        <p:spPr>
          <a:xfrm>
            <a:off x="7004554" y="256666"/>
            <a:ext cx="4480812" cy="6321415"/>
          </a:xfrm>
          <a:prstGeom prst="rect">
            <a:avLst/>
          </a:prstGeom>
        </p:spPr>
      </p:pic>
      <p:pic>
        <p:nvPicPr>
          <p:cNvPr id="18" name="图片 17">
            <a:extLst>
              <a:ext uri="{FF2B5EF4-FFF2-40B4-BE49-F238E27FC236}">
                <a16:creationId xmlns:a16="http://schemas.microsoft.com/office/drawing/2014/main" id="{222BDC37-EFCB-4F78-B924-13E0AEA7713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486056" y="1041203"/>
            <a:ext cx="3156403" cy="2737695"/>
          </a:xfrm>
          <a:prstGeom prst="rect">
            <a:avLst/>
          </a:prstGeom>
        </p:spPr>
      </p:pic>
    </p:spTree>
    <p:extLst>
      <p:ext uri="{BB962C8B-B14F-4D97-AF65-F5344CB8AC3E}">
        <p14:creationId xmlns:p14="http://schemas.microsoft.com/office/powerpoint/2010/main" val="47382961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2EF4F00F-8FA2-4F78-A9DB-562ED967AB44}"/>
              </a:ext>
            </a:extLst>
          </p:cNvPr>
          <p:cNvGrpSpPr/>
          <p:nvPr/>
        </p:nvGrpSpPr>
        <p:grpSpPr>
          <a:xfrm>
            <a:off x="0" y="-55394"/>
            <a:ext cx="12192001" cy="6949738"/>
            <a:chOff x="0" y="-86098"/>
            <a:chExt cx="12192001" cy="6949738"/>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3864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5" name="椭圆 4">
            <a:extLst>
              <a:ext uri="{FF2B5EF4-FFF2-40B4-BE49-F238E27FC236}">
                <a16:creationId xmlns:a16="http://schemas.microsoft.com/office/drawing/2014/main" id="{63304043-05E1-4E48-86D8-AF488389CDAA}"/>
              </a:ext>
            </a:extLst>
          </p:cNvPr>
          <p:cNvSpPr/>
          <p:nvPr/>
        </p:nvSpPr>
        <p:spPr>
          <a:xfrm>
            <a:off x="6291260" y="2865785"/>
            <a:ext cx="3943350" cy="1547309"/>
          </a:xfrm>
          <a:prstGeom prst="ellipse">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杨任东竹石体-Light"/>
              <a:cs typeface="+mn-cs"/>
            </a:endParaRPr>
          </a:p>
        </p:txBody>
      </p:sp>
      <p:pic>
        <p:nvPicPr>
          <p:cNvPr id="6" name="圖片 5"/>
          <p:cNvPicPr>
            <a:picLocks noChangeAspect="1"/>
          </p:cNvPicPr>
          <p:nvPr/>
        </p:nvPicPr>
        <p:blipFill>
          <a:blip r:embed="rId7"/>
          <a:stretch>
            <a:fillRect/>
          </a:stretch>
        </p:blipFill>
        <p:spPr>
          <a:xfrm>
            <a:off x="694990" y="251925"/>
            <a:ext cx="4422997" cy="6288833"/>
          </a:xfrm>
          <a:prstGeom prst="rect">
            <a:avLst/>
          </a:prstGeom>
        </p:spPr>
      </p:pic>
      <p:pic>
        <p:nvPicPr>
          <p:cNvPr id="8" name="圖片 7"/>
          <p:cNvPicPr>
            <a:picLocks noChangeAspect="1"/>
          </p:cNvPicPr>
          <p:nvPr/>
        </p:nvPicPr>
        <p:blipFill>
          <a:blip r:embed="rId8"/>
          <a:stretch>
            <a:fillRect/>
          </a:stretch>
        </p:blipFill>
        <p:spPr>
          <a:xfrm>
            <a:off x="5117987" y="247668"/>
            <a:ext cx="4400711" cy="6293090"/>
          </a:xfrm>
          <a:prstGeom prst="rect">
            <a:avLst/>
          </a:prstGeom>
        </p:spPr>
      </p:pic>
      <p:pic>
        <p:nvPicPr>
          <p:cNvPr id="13" name="图片 12">
            <a:extLst>
              <a:ext uri="{FF2B5EF4-FFF2-40B4-BE49-F238E27FC236}">
                <a16:creationId xmlns:a16="http://schemas.microsoft.com/office/drawing/2014/main" id="{DB7D0AFC-311B-49F3-A0F0-1B98F2B6735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77572" y="2759176"/>
            <a:ext cx="2904594" cy="4233240"/>
          </a:xfrm>
          <a:prstGeom prst="rect">
            <a:avLst/>
          </a:prstGeom>
        </p:spPr>
      </p:pic>
    </p:spTree>
    <p:extLst>
      <p:ext uri="{BB962C8B-B14F-4D97-AF65-F5344CB8AC3E}">
        <p14:creationId xmlns:p14="http://schemas.microsoft.com/office/powerpoint/2010/main" val="352654265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39411" y="346500"/>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pic>
        <p:nvPicPr>
          <p:cNvPr id="5" name="圖片 4"/>
          <p:cNvPicPr>
            <a:picLocks noChangeAspect="1"/>
          </p:cNvPicPr>
          <p:nvPr/>
        </p:nvPicPr>
        <p:blipFill>
          <a:blip r:embed="rId7"/>
          <a:stretch>
            <a:fillRect/>
          </a:stretch>
        </p:blipFill>
        <p:spPr>
          <a:xfrm>
            <a:off x="693488" y="232205"/>
            <a:ext cx="4431502" cy="6317885"/>
          </a:xfrm>
          <a:prstGeom prst="rect">
            <a:avLst/>
          </a:prstGeom>
        </p:spPr>
      </p:pic>
      <p:pic>
        <p:nvPicPr>
          <p:cNvPr id="6" name="圖片 5"/>
          <p:cNvPicPr>
            <a:picLocks noChangeAspect="1"/>
          </p:cNvPicPr>
          <p:nvPr/>
        </p:nvPicPr>
        <p:blipFill>
          <a:blip r:embed="rId8"/>
          <a:stretch>
            <a:fillRect/>
          </a:stretch>
        </p:blipFill>
        <p:spPr>
          <a:xfrm>
            <a:off x="6388835" y="363912"/>
            <a:ext cx="4392334" cy="6186178"/>
          </a:xfrm>
          <a:prstGeom prst="rect">
            <a:avLst/>
          </a:prstGeom>
        </p:spPr>
      </p:pic>
      <p:pic>
        <p:nvPicPr>
          <p:cNvPr id="30" name="图片 29">
            <a:extLst>
              <a:ext uri="{FF2B5EF4-FFF2-40B4-BE49-F238E27FC236}">
                <a16:creationId xmlns:a16="http://schemas.microsoft.com/office/drawing/2014/main" id="{5EB88635-3FA3-4224-BD8F-547C34CA1A6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494476">
            <a:off x="9942134" y="4497574"/>
            <a:ext cx="2684027" cy="2008164"/>
          </a:xfrm>
          <a:prstGeom prst="rect">
            <a:avLst/>
          </a:prstGeom>
        </p:spPr>
      </p:pic>
      <p:pic>
        <p:nvPicPr>
          <p:cNvPr id="19" name="图片 18">
            <a:extLst>
              <a:ext uri="{FF2B5EF4-FFF2-40B4-BE49-F238E27FC236}">
                <a16:creationId xmlns:a16="http://schemas.microsoft.com/office/drawing/2014/main" id="{E1C64F0E-61C9-4BD6-ACD7-13A2E7A2155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0335242">
            <a:off x="4225348" y="-493219"/>
            <a:ext cx="3459676" cy="2588498"/>
          </a:xfrm>
          <a:prstGeom prst="rect">
            <a:avLst/>
          </a:prstGeom>
        </p:spPr>
      </p:pic>
    </p:spTree>
    <p:extLst>
      <p:ext uri="{BB962C8B-B14F-4D97-AF65-F5344CB8AC3E}">
        <p14:creationId xmlns:p14="http://schemas.microsoft.com/office/powerpoint/2010/main" val="113903375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pic>
        <p:nvPicPr>
          <p:cNvPr id="21" name="图片 20">
            <a:extLst>
              <a:ext uri="{FF2B5EF4-FFF2-40B4-BE49-F238E27FC236}">
                <a16:creationId xmlns:a16="http://schemas.microsoft.com/office/drawing/2014/main" id="{2E246D43-7DCB-4176-A02C-8643A2CA6E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86974" y="3144789"/>
            <a:ext cx="3342876" cy="2899433"/>
          </a:xfrm>
          <a:prstGeom prst="rect">
            <a:avLst/>
          </a:prstGeom>
        </p:spPr>
      </p:pic>
      <p:pic>
        <p:nvPicPr>
          <p:cNvPr id="2" name="圖片 1"/>
          <p:cNvPicPr>
            <a:picLocks noChangeAspect="1"/>
          </p:cNvPicPr>
          <p:nvPr/>
        </p:nvPicPr>
        <p:blipFill>
          <a:blip r:embed="rId8"/>
          <a:stretch>
            <a:fillRect/>
          </a:stretch>
        </p:blipFill>
        <p:spPr>
          <a:xfrm>
            <a:off x="862212" y="803306"/>
            <a:ext cx="5629275" cy="4486275"/>
          </a:xfrm>
          <a:prstGeom prst="rect">
            <a:avLst/>
          </a:prstGeom>
        </p:spPr>
      </p:pic>
    </p:spTree>
    <p:extLst>
      <p:ext uri="{BB962C8B-B14F-4D97-AF65-F5344CB8AC3E}">
        <p14:creationId xmlns:p14="http://schemas.microsoft.com/office/powerpoint/2010/main" val="247959776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6" name="图片 5">
            <a:extLst>
              <a:ext uri="{FF2B5EF4-FFF2-40B4-BE49-F238E27FC236}">
                <a16:creationId xmlns:a16="http://schemas.microsoft.com/office/drawing/2014/main" id="{FC7155E2-D6E9-4583-AFEF-78FBA74A5A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9000"/>
            <a:ext cx="2906487" cy="4200129"/>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2" y="35573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2" name="矩形 1">
            <a:extLst>
              <a:ext uri="{FF2B5EF4-FFF2-40B4-BE49-F238E27FC236}">
                <a16:creationId xmlns:a16="http://schemas.microsoft.com/office/drawing/2014/main" id="{3EE1D50C-2B3A-4D8D-ABF7-0D4A1E720AC4}"/>
              </a:ext>
            </a:extLst>
          </p:cNvPr>
          <p:cNvSpPr/>
          <p:nvPr/>
        </p:nvSpPr>
        <p:spPr>
          <a:xfrm>
            <a:off x="3832866" y="639006"/>
            <a:ext cx="4781550" cy="579369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pic>
        <p:nvPicPr>
          <p:cNvPr id="25" name="图片 24">
            <a:extLst>
              <a:ext uri="{FF2B5EF4-FFF2-40B4-BE49-F238E27FC236}">
                <a16:creationId xmlns:a16="http://schemas.microsoft.com/office/drawing/2014/main" id="{94169AAC-310A-428D-A9D6-3DAD2DEBC70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090926" y="2062197"/>
            <a:ext cx="3648872" cy="5317972"/>
          </a:xfrm>
          <a:prstGeom prst="rect">
            <a:avLst/>
          </a:prstGeom>
        </p:spPr>
      </p:pic>
      <p:grpSp>
        <p:nvGrpSpPr>
          <p:cNvPr id="27" name="组合 26">
            <a:extLst>
              <a:ext uri="{FF2B5EF4-FFF2-40B4-BE49-F238E27FC236}">
                <a16:creationId xmlns:a16="http://schemas.microsoft.com/office/drawing/2014/main" id="{E35ABEF5-D92D-4B90-A4B1-A43F43233C5B}"/>
              </a:ext>
            </a:extLst>
          </p:cNvPr>
          <p:cNvGrpSpPr/>
          <p:nvPr/>
        </p:nvGrpSpPr>
        <p:grpSpPr>
          <a:xfrm>
            <a:off x="4165771" y="1224241"/>
            <a:ext cx="1994048" cy="4208489"/>
            <a:chOff x="5670396" y="2239611"/>
            <a:chExt cx="1817881" cy="3359591"/>
          </a:xfrm>
        </p:grpSpPr>
        <p:sp>
          <p:nvSpPr>
            <p:cNvPr id="29" name="文本框 28">
              <a:extLst>
                <a:ext uri="{FF2B5EF4-FFF2-40B4-BE49-F238E27FC236}">
                  <a16:creationId xmlns:a16="http://schemas.microsoft.com/office/drawing/2014/main" id="{45887FC1-CCCA-49F6-AB59-49B7A9B26B49}"/>
                </a:ext>
              </a:extLst>
            </p:cNvPr>
            <p:cNvSpPr txBox="1"/>
            <p:nvPr/>
          </p:nvSpPr>
          <p:spPr>
            <a:xfrm>
              <a:off x="5670396" y="2457828"/>
              <a:ext cx="923330" cy="3141374"/>
            </a:xfrm>
            <a:prstGeom prst="rect">
              <a:avLst/>
            </a:prstGeom>
            <a:noFill/>
          </p:spPr>
          <p:txBody>
            <a:bodyPr vert="eaVert" wrap="square" rtlCol="0">
              <a:spAutoFit/>
            </a:bodyPr>
            <a:lstStyle/>
            <a:p>
              <a:r>
                <a:rPr lang="zh-CN" altLang="en-US" sz="4800" dirty="0">
                  <a:solidFill>
                    <a:srgbClr val="222322"/>
                  </a:solidFill>
                  <a:latin typeface="標楷體" panose="03000509000000000000" pitchFamily="65" charset="-120"/>
                  <a:ea typeface="標楷體" panose="03000509000000000000" pitchFamily="65" charset="-120"/>
                </a:rPr>
                <a:t>第二章</a:t>
              </a:r>
            </a:p>
          </p:txBody>
        </p:sp>
        <p:sp>
          <p:nvSpPr>
            <p:cNvPr id="31" name="文本框 34">
              <a:extLst>
                <a:ext uri="{FF2B5EF4-FFF2-40B4-BE49-F238E27FC236}">
                  <a16:creationId xmlns:a16="http://schemas.microsoft.com/office/drawing/2014/main" id="{3A715AA8-CF8C-4B4E-80A6-BCC40BC7E15C}"/>
                </a:ext>
              </a:extLst>
            </p:cNvPr>
            <p:cNvSpPr txBox="1"/>
            <p:nvPr/>
          </p:nvSpPr>
          <p:spPr>
            <a:xfrm>
              <a:off x="6658023" y="2239611"/>
              <a:ext cx="830254" cy="3218601"/>
            </a:xfrm>
            <a:prstGeom prst="rect">
              <a:avLst/>
            </a:prstGeom>
            <a:noFill/>
          </p:spPr>
          <p:txBody>
            <a:bodyPr vert="horz" wrap="square" lIns="91440" tIns="45720" rIns="91440" bIns="45720" numCol="1"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a:r>
                <a:rPr lang="zh-TW" altLang="en-US" sz="3200" b="1" dirty="0">
                  <a:solidFill>
                    <a:srgbClr val="222322"/>
                  </a:solidFill>
                  <a:latin typeface="標楷體" panose="03000509000000000000" pitchFamily="65" charset="-120"/>
                  <a:ea typeface="標楷體" panose="03000509000000000000" pitchFamily="65" charset="-120"/>
                </a:rPr>
                <a:t>中藥執業身份</a:t>
              </a:r>
              <a:endParaRPr lang="en-US" altLang="zh-TW" sz="3200" b="1" dirty="0">
                <a:solidFill>
                  <a:srgbClr val="222322"/>
                </a:solidFill>
                <a:latin typeface="標楷體" panose="03000509000000000000" pitchFamily="65" charset="-120"/>
                <a:ea typeface="標楷體" panose="03000509000000000000" pitchFamily="65" charset="-120"/>
              </a:endParaRPr>
            </a:p>
            <a:p>
              <a:pPr algn="ctr" eaLnBrk="0"/>
              <a:r>
                <a:rPr lang="zh-TW" altLang="en-US" sz="3200" b="1" dirty="0" smtClean="0">
                  <a:solidFill>
                    <a:srgbClr val="222322"/>
                  </a:solidFill>
                  <a:latin typeface="標楷體" panose="03000509000000000000" pitchFamily="65" charset="-120"/>
                  <a:ea typeface="標楷體" panose="03000509000000000000" pitchFamily="65" charset="-120"/>
                </a:rPr>
                <a:t>爭議</a:t>
              </a:r>
              <a:endParaRPr lang="en-US" altLang="zh-TW" sz="3200" b="1" dirty="0">
                <a:solidFill>
                  <a:srgbClr val="222322"/>
                </a:solidFill>
                <a:latin typeface="標楷體" panose="03000509000000000000" pitchFamily="65" charset="-120"/>
                <a:ea typeface="標楷體" panose="03000509000000000000" pitchFamily="65" charset="-120"/>
              </a:endParaRPr>
            </a:p>
          </p:txBody>
        </p:sp>
      </p:grpSp>
      <p:pic>
        <p:nvPicPr>
          <p:cNvPr id="42" name="图片 41">
            <a:extLst>
              <a:ext uri="{FF2B5EF4-FFF2-40B4-BE49-F238E27FC236}">
                <a16:creationId xmlns:a16="http://schemas.microsoft.com/office/drawing/2014/main" id="{29F10A58-CE1D-4534-83F9-6F9563E4DEF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98738" y="347923"/>
            <a:ext cx="2906487" cy="1494504"/>
          </a:xfrm>
          <a:prstGeom prst="rect">
            <a:avLst/>
          </a:prstGeom>
        </p:spPr>
      </p:pic>
      <p:sp>
        <p:nvSpPr>
          <p:cNvPr id="3" name="文字方塊 2"/>
          <p:cNvSpPr txBox="1"/>
          <p:nvPr/>
        </p:nvSpPr>
        <p:spPr>
          <a:xfrm>
            <a:off x="6068271" y="2095061"/>
            <a:ext cx="954107" cy="3251200"/>
          </a:xfrm>
          <a:prstGeom prst="rect">
            <a:avLst/>
          </a:prstGeom>
          <a:noFill/>
        </p:spPr>
        <p:txBody>
          <a:bodyPr vert="eaVert" wrap="square" rtlCol="0">
            <a:spAutoFit/>
          </a:bodyPr>
          <a:lstStyle/>
          <a:p>
            <a:pPr algn="ctr" eaLnBrk="0"/>
            <a:r>
              <a:rPr lang="zh-TW" altLang="en-US" sz="3200" b="1" dirty="0">
                <a:solidFill>
                  <a:srgbClr val="222322"/>
                </a:solidFill>
                <a:latin typeface="標楷體" panose="03000509000000000000" pitchFamily="65" charset="-120"/>
                <a:ea typeface="標楷體" panose="03000509000000000000" pitchFamily="65" charset="-120"/>
              </a:rPr>
              <a:t>為何</a:t>
            </a:r>
            <a:r>
              <a:rPr lang="zh-TW" altLang="en-US" sz="3200" b="1" dirty="0" smtClean="0">
                <a:solidFill>
                  <a:srgbClr val="222322"/>
                </a:solidFill>
                <a:latin typeface="標楷體" panose="03000509000000000000" pitchFamily="65" charset="-120"/>
                <a:ea typeface="標楷體" panose="03000509000000000000" pitchFamily="65" charset="-120"/>
              </a:rPr>
              <a:t>說不清</a:t>
            </a:r>
            <a:endParaRPr lang="ko-KR" altLang="en-US" sz="3200" b="1" dirty="0">
              <a:solidFill>
                <a:srgbClr val="222322"/>
              </a:solidFill>
              <a:latin typeface="標楷體" panose="03000509000000000000" pitchFamily="65" charset="-120"/>
            </a:endParaRPr>
          </a:p>
          <a:p>
            <a:endParaRPr lang="zh-TW" altLang="en-US" dirty="0"/>
          </a:p>
        </p:txBody>
      </p:sp>
    </p:spTree>
    <p:extLst>
      <p:ext uri="{BB962C8B-B14F-4D97-AF65-F5344CB8AC3E}">
        <p14:creationId xmlns:p14="http://schemas.microsoft.com/office/powerpoint/2010/main" val="182761423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2" name="文字方塊 1"/>
          <p:cNvSpPr txBox="1"/>
          <p:nvPr/>
        </p:nvSpPr>
        <p:spPr>
          <a:xfrm>
            <a:off x="1160206" y="1002890"/>
            <a:ext cx="45719" cy="369332"/>
          </a:xfrm>
          <a:prstGeom prst="rect">
            <a:avLst/>
          </a:prstGeom>
          <a:noFill/>
        </p:spPr>
        <p:txBody>
          <a:bodyPr wrap="square" rtlCol="0">
            <a:spAutoFit/>
          </a:bodyPr>
          <a:lstStyle/>
          <a:p>
            <a:endParaRPr lang="zh-TW" altLang="en-US" dirty="0"/>
          </a:p>
        </p:txBody>
      </p:sp>
      <p:sp>
        <p:nvSpPr>
          <p:cNvPr id="6" name="文字方塊 5"/>
          <p:cNvSpPr txBox="1"/>
          <p:nvPr/>
        </p:nvSpPr>
        <p:spPr>
          <a:xfrm>
            <a:off x="363794" y="1002890"/>
            <a:ext cx="11641393" cy="5355312"/>
          </a:xfrm>
          <a:prstGeom prst="rect">
            <a:avLst/>
          </a:prstGeom>
          <a:noFill/>
        </p:spPr>
        <p:txBody>
          <a:bodyPr wrap="square" rtlCol="0">
            <a:spAutoFit/>
          </a:bodyPr>
          <a:lstStyle/>
          <a:p>
            <a:r>
              <a:rPr lang="zh-TW" altLang="en-US" dirty="0"/>
              <a:t>中藥行式微，不少老店熄燈。產業沉寂之際，卻因一紙行政解釋令掀起論戰：誰能販售中藥？藥師、中</a:t>
            </a:r>
            <a:r>
              <a:rPr lang="zh-TW" altLang="en-US" dirty="0" smtClean="0"/>
              <a:t>醫師</a:t>
            </a:r>
            <a:endParaRPr lang="en-US" altLang="zh-TW" dirty="0" smtClean="0"/>
          </a:p>
          <a:p>
            <a:r>
              <a:rPr lang="zh-TW" altLang="en-US" dirty="0" smtClean="0"/>
              <a:t>與</a:t>
            </a:r>
            <a:r>
              <a:rPr lang="zh-TW" altLang="en-US" dirty="0"/>
              <a:t>中藥從業者角力，不僅爭取中藥販售權，也在產業話語權上開闢戰場，爭鋒較量。</a:t>
            </a:r>
          </a:p>
          <a:p>
            <a:r>
              <a:rPr lang="zh-TW" altLang="en-US" dirty="0"/>
              <a:t>衛福部今年</a:t>
            </a:r>
            <a:r>
              <a:rPr lang="en-US" altLang="zh-TW" dirty="0"/>
              <a:t>3</a:t>
            </a:r>
            <a:r>
              <a:rPr lang="zh-TW" altLang="en-US" dirty="0"/>
              <a:t>月</a:t>
            </a:r>
            <a:r>
              <a:rPr lang="en-US" altLang="zh-TW" dirty="0"/>
              <a:t>18</a:t>
            </a:r>
            <a:r>
              <a:rPr lang="zh-TW" altLang="en-US" dirty="0"/>
              <a:t>日公告放寬中藥販賣商登記資格，原意在於挽救人力凋零的中藥產業，卻意外激化職權與</a:t>
            </a:r>
            <a:r>
              <a:rPr lang="zh-TW" altLang="en-US" dirty="0" smtClean="0"/>
              <a:t>利益</a:t>
            </a:r>
            <a:endParaRPr lang="en-US" altLang="zh-TW" dirty="0" smtClean="0"/>
          </a:p>
          <a:p>
            <a:r>
              <a:rPr lang="zh-TW" altLang="en-US" dirty="0" smtClean="0"/>
              <a:t>衝突</a:t>
            </a:r>
            <a:r>
              <a:rPr lang="zh-TW" altLang="en-US" dirty="0"/>
              <a:t>，多年未解的中藥商制度沉痾，再度浮上檯面。</a:t>
            </a:r>
          </a:p>
          <a:p>
            <a:r>
              <a:rPr lang="zh-TW" altLang="en-US" dirty="0"/>
              <a:t>中藥行面臨青黃不接，數量大幅減少。根據衛福部統計，列冊中藥商（中藥行）在</a:t>
            </a:r>
            <a:r>
              <a:rPr lang="en-US" altLang="zh-TW" dirty="0"/>
              <a:t>2005</a:t>
            </a:r>
            <a:r>
              <a:rPr lang="zh-TW" altLang="en-US" dirty="0"/>
              <a:t>年約有</a:t>
            </a:r>
            <a:r>
              <a:rPr lang="en-US" altLang="zh-TW" dirty="0"/>
              <a:t>1</a:t>
            </a:r>
            <a:r>
              <a:rPr lang="zh-TW" altLang="en-US" dirty="0"/>
              <a:t>萬</a:t>
            </a:r>
            <a:r>
              <a:rPr lang="en-US" altLang="zh-TW" dirty="0"/>
              <a:t>585</a:t>
            </a:r>
            <a:r>
              <a:rPr lang="zh-TW" altLang="en-US" dirty="0"/>
              <a:t>家，但</a:t>
            </a:r>
            <a:r>
              <a:rPr lang="en-US" altLang="zh-TW" dirty="0"/>
              <a:t>20</a:t>
            </a:r>
            <a:r>
              <a:rPr lang="zh-TW" altLang="en-US" dirty="0" smtClean="0"/>
              <a:t>年內</a:t>
            </a:r>
            <a:endParaRPr lang="en-US" altLang="zh-TW" dirty="0" smtClean="0"/>
          </a:p>
          <a:p>
            <a:r>
              <a:rPr lang="zh-TW" altLang="en-US" dirty="0" smtClean="0"/>
              <a:t>倒閉</a:t>
            </a:r>
            <a:r>
              <a:rPr lang="zh-TW" altLang="en-US" dirty="0"/>
              <a:t>了三成，至</a:t>
            </a:r>
            <a:r>
              <a:rPr lang="en-US" altLang="zh-TW" dirty="0"/>
              <a:t>2024</a:t>
            </a:r>
            <a:r>
              <a:rPr lang="zh-TW" altLang="en-US" dirty="0"/>
              <a:t>年只剩下</a:t>
            </a:r>
            <a:r>
              <a:rPr lang="en-US" altLang="zh-TW" dirty="0"/>
              <a:t>7478</a:t>
            </a:r>
            <a:r>
              <a:rPr lang="zh-TW" altLang="en-US" dirty="0"/>
              <a:t>家。中藥產業衰退，除了法令規範不明確、缺乏有效配套，還涉及產業結構</a:t>
            </a:r>
            <a:r>
              <a:rPr lang="zh-TW" altLang="en-US" dirty="0" smtClean="0"/>
              <a:t>變化</a:t>
            </a:r>
            <a:endParaRPr lang="en-US" altLang="zh-TW" dirty="0" smtClean="0"/>
          </a:p>
          <a:p>
            <a:r>
              <a:rPr lang="zh-TW" altLang="en-US" dirty="0" smtClean="0"/>
              <a:t>等</a:t>
            </a:r>
            <a:r>
              <a:rPr lang="zh-TW" altLang="en-US" dirty="0"/>
              <a:t>多重歷史因素，種種問題累積，埋下後續爭端根源。</a:t>
            </a:r>
          </a:p>
          <a:p>
            <a:r>
              <a:rPr lang="zh-TW" altLang="en-US" dirty="0"/>
              <a:t>原先，在</a:t>
            </a:r>
            <a:r>
              <a:rPr lang="en-US" altLang="zh-TW" dirty="0"/>
              <a:t>1993</a:t>
            </a:r>
            <a:r>
              <a:rPr lang="zh-TW" altLang="en-US" dirty="0"/>
              <a:t>年時，衛生署（現為衛福部）修訂</a:t>
            </a:r>
            <a:r>
              <a:rPr lang="en-US" altLang="zh-TW" dirty="0"/>
              <a:t>《</a:t>
            </a:r>
            <a:r>
              <a:rPr lang="zh-TW" altLang="en-US" dirty="0"/>
              <a:t>藥事法</a:t>
            </a:r>
            <a:r>
              <a:rPr lang="en-US" altLang="zh-TW" dirty="0"/>
              <a:t>》</a:t>
            </a:r>
            <a:r>
              <a:rPr lang="zh-TW" altLang="en-US" dirty="0"/>
              <a:t>第</a:t>
            </a:r>
            <a:r>
              <a:rPr lang="en-US" altLang="zh-TW" dirty="0"/>
              <a:t>103</a:t>
            </a:r>
            <a:r>
              <a:rPr lang="zh-TW" altLang="en-US" dirty="0"/>
              <a:t>條，設置「落日條款」，要求中藥販售</a:t>
            </a:r>
            <a:r>
              <a:rPr lang="zh-TW" altLang="en-US" dirty="0" smtClean="0"/>
              <a:t>業者</a:t>
            </a:r>
            <a:endParaRPr lang="en-US" altLang="zh-TW" dirty="0" smtClean="0"/>
          </a:p>
          <a:p>
            <a:r>
              <a:rPr lang="zh-TW" altLang="en-US" dirty="0" smtClean="0"/>
              <a:t>在</a:t>
            </a:r>
            <a:r>
              <a:rPr lang="zh-TW" altLang="en-US" dirty="0"/>
              <a:t>一定期限內，取得合格證照或完成轉型，否則面臨停業風險。雖意在推動產業合法與專業化，卻因</a:t>
            </a:r>
            <a:r>
              <a:rPr lang="zh-TW" altLang="en-US" dirty="0" smtClean="0"/>
              <a:t>條文</a:t>
            </a:r>
            <a:endParaRPr lang="en-US" altLang="zh-TW" dirty="0" smtClean="0"/>
          </a:p>
          <a:p>
            <a:r>
              <a:rPr lang="zh-TW" altLang="en-US" dirty="0" smtClean="0"/>
              <a:t>不</a:t>
            </a:r>
            <a:r>
              <a:rPr lang="zh-TW" altLang="en-US" dirty="0"/>
              <a:t>清，後續措施不到位，使中藥行長期處於法律灰色地帶，經營環境困難。</a:t>
            </a:r>
          </a:p>
          <a:p>
            <a:r>
              <a:rPr lang="zh-TW" altLang="en-US" dirty="0"/>
              <a:t>儘管</a:t>
            </a:r>
            <a:r>
              <a:rPr lang="en-US" altLang="zh-TW" dirty="0"/>
              <a:t>1998</a:t>
            </a:r>
            <a:r>
              <a:rPr lang="zh-TW" altLang="en-US" dirty="0"/>
              <a:t>年再修法，規定</a:t>
            </a:r>
            <a:r>
              <a:rPr lang="en-US" altLang="zh-TW" dirty="0"/>
              <a:t>1993</a:t>
            </a:r>
            <a:r>
              <a:rPr lang="zh-TW" altLang="en-US" dirty="0"/>
              <a:t>年以前列冊中藥從業人員可繼續經營，之後的新進者則需修課並通過國家考試</a:t>
            </a:r>
            <a:r>
              <a:rPr lang="zh-TW" altLang="en-US" dirty="0" smtClean="0"/>
              <a:t>。</a:t>
            </a:r>
            <a:endParaRPr lang="en-US" altLang="zh-TW" dirty="0" smtClean="0"/>
          </a:p>
          <a:p>
            <a:r>
              <a:rPr lang="zh-TW" altLang="en-US" dirty="0" smtClean="0"/>
              <a:t>但</a:t>
            </a:r>
            <a:r>
              <a:rPr lang="zh-TW" altLang="en-US" dirty="0"/>
              <a:t>政府未建立相關考試與培訓機制，導致新制無法有效實施，成為產業發展瓶頸，逾</a:t>
            </a:r>
            <a:r>
              <a:rPr lang="en-US" altLang="zh-TW" dirty="0"/>
              <a:t>20</a:t>
            </a:r>
            <a:r>
              <a:rPr lang="zh-TW" altLang="en-US" dirty="0"/>
              <a:t>年未核發中藥行</a:t>
            </a:r>
            <a:r>
              <a:rPr lang="zh-TW" altLang="en-US" dirty="0" smtClean="0"/>
              <a:t>販售</a:t>
            </a:r>
            <a:endParaRPr lang="en-US" altLang="zh-TW" dirty="0" smtClean="0"/>
          </a:p>
          <a:p>
            <a:r>
              <a:rPr lang="zh-TW" altLang="en-US" dirty="0" smtClean="0"/>
              <a:t>許可</a:t>
            </a:r>
            <a:r>
              <a:rPr lang="zh-TW" altLang="en-US" dirty="0"/>
              <a:t>執照。</a:t>
            </a:r>
          </a:p>
          <a:p>
            <a:r>
              <a:rPr lang="zh-TW" altLang="en-US" dirty="0"/>
              <a:t>此外，健保未給予藥局中藥領藥支付，中醫診所成為中藥領藥主力，進一步壓縮中藥行生存空間。各種</a:t>
            </a:r>
            <a:r>
              <a:rPr lang="zh-TW" altLang="en-US" dirty="0" smtClean="0"/>
              <a:t>因素</a:t>
            </a:r>
            <a:endParaRPr lang="en-US" altLang="zh-TW" dirty="0" smtClean="0"/>
          </a:p>
          <a:p>
            <a:r>
              <a:rPr lang="zh-TW" altLang="en-US" dirty="0" smtClean="0"/>
              <a:t>交織</a:t>
            </a:r>
            <a:r>
              <a:rPr lang="zh-TW" altLang="en-US" dirty="0"/>
              <a:t>，中藥行家數銳減，產業面臨斷層危機</a:t>
            </a:r>
            <a:r>
              <a:rPr lang="zh-TW" altLang="en-US" dirty="0" smtClean="0"/>
              <a:t>。</a:t>
            </a:r>
            <a:endParaRPr lang="en-US" altLang="zh-TW" dirty="0" smtClean="0"/>
          </a:p>
          <a:p>
            <a:endParaRPr lang="en-US" altLang="zh-TW" dirty="0"/>
          </a:p>
          <a:p>
            <a:r>
              <a:rPr lang="en-US" altLang="zh-TW" dirty="0">
                <a:hlinkClick r:id="rId7"/>
              </a:rPr>
              <a:t>https://</a:t>
            </a:r>
            <a:r>
              <a:rPr lang="en-US" altLang="zh-TW" dirty="0" smtClean="0">
                <a:hlinkClick r:id="rId7"/>
              </a:rPr>
              <a:t>www.gvm.com.tw/article/121449</a:t>
            </a:r>
            <a:r>
              <a:rPr lang="zh-TW" altLang="en-US" dirty="0"/>
              <a:t>，中藥誰都能賣？藥師、中醫師、業者角力，衛福部新解釋令爆</a:t>
            </a:r>
            <a:r>
              <a:rPr lang="en-US" altLang="zh-TW" dirty="0"/>
              <a:t>4</a:t>
            </a:r>
            <a:r>
              <a:rPr lang="zh-TW" altLang="en-US" dirty="0"/>
              <a:t>大</a:t>
            </a:r>
            <a:r>
              <a:rPr lang="zh-TW" altLang="en-US" dirty="0" smtClean="0"/>
              <a:t>爭議，遠見雜誌。</a:t>
            </a:r>
            <a:endParaRPr lang="zh-TW" altLang="en-US" dirty="0"/>
          </a:p>
          <a:p>
            <a:endParaRPr lang="zh-TW" altLang="en-US" dirty="0"/>
          </a:p>
        </p:txBody>
      </p:sp>
    </p:spTree>
    <p:extLst>
      <p:ext uri="{BB962C8B-B14F-4D97-AF65-F5344CB8AC3E}">
        <p14:creationId xmlns:p14="http://schemas.microsoft.com/office/powerpoint/2010/main" val="308338803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943467" y="462223"/>
            <a:ext cx="9077987"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zh-TW" altLang="en-US" sz="2800" b="1" i="0" u="none" strike="noStrike" kern="1200" cap="none" spc="0" normalizeH="0" baseline="0" noProof="0" dirty="0" smtClean="0">
                <a:ln>
                  <a:noFill/>
                </a:ln>
                <a:solidFill>
                  <a:srgbClr val="222322"/>
                </a:solidFill>
                <a:effectLst/>
                <a:uLnTx/>
                <a:uFillTx/>
                <a:latin typeface="標楷體" panose="03000509000000000000" pitchFamily="65" charset="-120"/>
                <a:ea typeface="標楷體" panose="03000509000000000000" pitchFamily="65" charset="-120"/>
              </a:rPr>
              <a:t>「經營中藥事實證明」如何支撐這個產業  從過去到現代</a:t>
            </a:r>
            <a:endParaRPr kumimoji="0" lang="zh-CN" altLang="en-US" sz="2800" b="1" i="0" u="none" strike="noStrike" kern="1200" cap="none" spc="0" normalizeH="0" baseline="0" noProof="0" dirty="0">
              <a:ln>
                <a:noFill/>
              </a:ln>
              <a:solidFill>
                <a:srgbClr val="222322"/>
              </a:solidFill>
              <a:effectLst/>
              <a:uLnTx/>
              <a:uFillTx/>
              <a:latin typeface="標楷體" panose="03000509000000000000" pitchFamily="65" charset="-120"/>
              <a:ea typeface="標楷體" panose="03000509000000000000" pitchFamily="65" charset="-120"/>
            </a:endParaRPr>
          </a:p>
        </p:txBody>
      </p:sp>
      <p:sp>
        <p:nvSpPr>
          <p:cNvPr id="2" name="文字方塊 1"/>
          <p:cNvSpPr txBox="1"/>
          <p:nvPr/>
        </p:nvSpPr>
        <p:spPr>
          <a:xfrm>
            <a:off x="437323" y="1338470"/>
            <a:ext cx="11252144" cy="4647426"/>
          </a:xfrm>
          <a:prstGeom prst="rect">
            <a:avLst/>
          </a:prstGeom>
          <a:noFill/>
        </p:spPr>
        <p:txBody>
          <a:bodyPr wrap="square" rtlCol="0">
            <a:spAutoFit/>
          </a:bodyPr>
          <a:lstStyle/>
          <a:p>
            <a:pPr marL="342900" indent="-342900">
              <a:buFont typeface="Arial" panose="020B0604020202020204" pitchFamily="34" charset="0"/>
              <a:buChar char="•"/>
            </a:pPr>
            <a:r>
              <a:rPr lang="en-US" altLang="zh-TW" sz="2400" b="1" dirty="0">
                <a:latin typeface="標楷體" panose="03000509000000000000" pitchFamily="65" charset="-120"/>
                <a:ea typeface="標楷體" panose="03000509000000000000" pitchFamily="65" charset="-120"/>
              </a:rPr>
              <a:t>1947</a:t>
            </a:r>
            <a:r>
              <a:rPr lang="zh-TW" altLang="zh-TW" sz="2400" b="1" dirty="0">
                <a:latin typeface="標楷體" panose="03000509000000000000" pitchFamily="65" charset="-120"/>
                <a:ea typeface="標楷體" panose="03000509000000000000" pitchFamily="65" charset="-120"/>
              </a:rPr>
              <a:t>年</a:t>
            </a:r>
            <a:r>
              <a:rPr lang="en-US" altLang="zh-TW" sz="2400" b="1" dirty="0">
                <a:latin typeface="標楷體" panose="03000509000000000000" pitchFamily="65" charset="-120"/>
                <a:ea typeface="標楷體" panose="03000509000000000000" pitchFamily="65" charset="-120"/>
              </a:rPr>
              <a:t>8</a:t>
            </a:r>
            <a:r>
              <a:rPr lang="zh-TW" altLang="zh-TW" sz="2400" b="1" dirty="0">
                <a:latin typeface="標楷體" panose="03000509000000000000" pitchFamily="65" charset="-120"/>
                <a:ea typeface="標楷體" panose="03000509000000000000" pitchFamily="65" charset="-120"/>
              </a:rPr>
              <a:t>月政府訂定「台灣省管理藥商辦法」，作為管理各類藥商的依據。主要作用有二：</a:t>
            </a:r>
            <a:r>
              <a:rPr lang="en-US" altLang="zh-TW" sz="2400" b="1" dirty="0">
                <a:latin typeface="標楷體" panose="03000509000000000000" pitchFamily="65" charset="-120"/>
                <a:ea typeface="標楷體" panose="03000509000000000000" pitchFamily="65" charset="-120"/>
              </a:rPr>
              <a:t>(1)</a:t>
            </a:r>
            <a:r>
              <a:rPr lang="zh-TW" altLang="zh-TW" sz="2400" b="1" dirty="0">
                <a:latin typeface="標楷體" panose="03000509000000000000" pitchFamily="65" charset="-120"/>
                <a:ea typeface="標楷體" panose="03000509000000000000" pitchFamily="65" charset="-120"/>
              </a:rPr>
              <a:t>、繳驗舊照，換領新照。</a:t>
            </a:r>
            <a:r>
              <a:rPr lang="en-US" altLang="zh-TW" sz="2400" b="1" dirty="0">
                <a:latin typeface="標楷體" panose="03000509000000000000" pitchFamily="65" charset="-120"/>
                <a:ea typeface="標楷體" panose="03000509000000000000" pitchFamily="65" charset="-120"/>
              </a:rPr>
              <a:t>(2)</a:t>
            </a:r>
            <a:r>
              <a:rPr lang="zh-TW" altLang="zh-TW" sz="2400" b="1" dirty="0">
                <a:latin typeface="標楷體" panose="03000509000000000000" pitchFamily="65" charset="-120"/>
                <a:ea typeface="標楷體" panose="03000509000000000000" pitchFamily="65" charset="-120"/>
              </a:rPr>
              <a:t>、對各類藥商執業範圍予以規定。</a:t>
            </a:r>
            <a:r>
              <a:rPr lang="en-US" altLang="zh-TW" sz="2400" b="1" dirty="0">
                <a:latin typeface="標楷體" panose="03000509000000000000" pitchFamily="65" charset="-120"/>
                <a:ea typeface="標楷體" panose="03000509000000000000" pitchFamily="65" charset="-120"/>
              </a:rPr>
              <a:t>1950</a:t>
            </a:r>
            <a:r>
              <a:rPr lang="zh-TW" altLang="zh-TW" sz="2400" b="1" dirty="0">
                <a:latin typeface="標楷體" panose="03000509000000000000" pitchFamily="65" charset="-120"/>
                <a:ea typeface="標楷體" panose="03000509000000000000" pitchFamily="65" charset="-120"/>
              </a:rPr>
              <a:t>年由各縣市政府辦理參照「管理藥商規則」舉辦「熟諳中藥人員測驗」，合格者給予「臨時中藥商」資格</a:t>
            </a:r>
            <a:r>
              <a:rPr lang="zh-TW" altLang="zh-TW" sz="2400" b="1" dirty="0" smtClean="0">
                <a:latin typeface="標楷體" panose="03000509000000000000" pitchFamily="65" charset="-120"/>
                <a:ea typeface="標楷體" panose="03000509000000000000" pitchFamily="65" charset="-120"/>
              </a:rPr>
              <a:t>。</a:t>
            </a:r>
            <a:endParaRPr lang="zh-TW" altLang="zh-TW" sz="2400" b="1" dirty="0">
              <a:latin typeface="標楷體" panose="03000509000000000000" pitchFamily="65" charset="-120"/>
              <a:ea typeface="標楷體" panose="03000509000000000000" pitchFamily="65" charset="-120"/>
            </a:endParaRPr>
          </a:p>
          <a:p>
            <a:r>
              <a:rPr lang="en-US" altLang="zh-TW" sz="2400" b="1" dirty="0" smtClean="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rPr>
              <a:t>(</a:t>
            </a:r>
            <a:r>
              <a:rPr lang="zh-TW" altLang="zh-TW" b="1" dirty="0" smtClean="0">
                <a:latin typeface="標楷體" panose="03000509000000000000" pitchFamily="65" charset="-120"/>
                <a:ea typeface="標楷體" panose="03000509000000000000" pitchFamily="65" charset="-120"/>
              </a:rPr>
              <a:t>行政院</a:t>
            </a:r>
            <a:r>
              <a:rPr lang="zh-TW" altLang="zh-TW" b="1" dirty="0">
                <a:latin typeface="標楷體" panose="03000509000000000000" pitchFamily="65" charset="-120"/>
                <a:ea typeface="標楷體" panose="03000509000000000000" pitchFamily="65" charset="-120"/>
              </a:rPr>
              <a:t>衛生署編印，《台灣地區公共衛生發展史</a:t>
            </a:r>
            <a:r>
              <a:rPr lang="en-US" altLang="zh-TW" b="1" dirty="0">
                <a:latin typeface="標楷體" panose="03000509000000000000" pitchFamily="65" charset="-120"/>
                <a:ea typeface="標楷體" panose="03000509000000000000" pitchFamily="65" charset="-120"/>
              </a:rPr>
              <a:t>(</a:t>
            </a:r>
            <a:r>
              <a:rPr lang="zh-TW" altLang="zh-TW" b="1" dirty="0">
                <a:latin typeface="標楷體" panose="03000509000000000000" pitchFamily="65" charset="-120"/>
                <a:ea typeface="標楷體" panose="03000509000000000000" pitchFamily="65" charset="-120"/>
              </a:rPr>
              <a:t>一</a:t>
            </a:r>
            <a:r>
              <a:rPr lang="en-US" altLang="zh-TW" b="1" dirty="0">
                <a:latin typeface="標楷體" panose="03000509000000000000" pitchFamily="65" charset="-120"/>
                <a:ea typeface="標楷體" panose="03000509000000000000" pitchFamily="65" charset="-120"/>
              </a:rPr>
              <a:t>)</a:t>
            </a:r>
            <a:r>
              <a:rPr lang="zh-TW" altLang="zh-TW" b="1" dirty="0">
                <a:latin typeface="標楷體" panose="03000509000000000000" pitchFamily="65" charset="-120"/>
                <a:ea typeface="標楷體" panose="03000509000000000000" pitchFamily="65" charset="-120"/>
              </a:rPr>
              <a:t>》，</a:t>
            </a:r>
            <a:r>
              <a:rPr lang="en-US" altLang="zh-TW" b="1" dirty="0">
                <a:latin typeface="標楷體" panose="03000509000000000000" pitchFamily="65" charset="-120"/>
                <a:ea typeface="標楷體" panose="03000509000000000000" pitchFamily="65" charset="-120"/>
              </a:rPr>
              <a:t>1995</a:t>
            </a:r>
            <a:r>
              <a:rPr lang="zh-TW" altLang="zh-TW" b="1" dirty="0">
                <a:latin typeface="標楷體" panose="03000509000000000000" pitchFamily="65" charset="-120"/>
                <a:ea typeface="標楷體" panose="03000509000000000000" pitchFamily="65" charset="-120"/>
              </a:rPr>
              <a:t>年</a:t>
            </a:r>
            <a:r>
              <a:rPr lang="en-US" altLang="zh-TW" b="1" dirty="0">
                <a:latin typeface="標楷體" panose="03000509000000000000" pitchFamily="65" charset="-120"/>
                <a:ea typeface="標楷體" panose="03000509000000000000" pitchFamily="65" charset="-120"/>
              </a:rPr>
              <a:t>10</a:t>
            </a:r>
            <a:r>
              <a:rPr lang="zh-TW" altLang="zh-TW" b="1" dirty="0">
                <a:latin typeface="標楷體" panose="03000509000000000000" pitchFamily="65" charset="-120"/>
                <a:ea typeface="標楷體" panose="03000509000000000000" pitchFamily="65" charset="-120"/>
              </a:rPr>
              <a:t>月，</a:t>
            </a:r>
            <a:r>
              <a:rPr lang="zh-TW" altLang="zh-TW" b="1" dirty="0" smtClean="0">
                <a:latin typeface="標楷體" panose="03000509000000000000" pitchFamily="65" charset="-120"/>
                <a:ea typeface="標楷體" panose="03000509000000000000" pitchFamily="65" charset="-120"/>
              </a:rPr>
              <a:t>頁</a:t>
            </a:r>
            <a:r>
              <a:rPr lang="zh-TW" altLang="en-US" b="1" dirty="0" smtClean="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rPr>
              <a:t>718</a:t>
            </a:r>
            <a:r>
              <a:rPr lang="zh-TW" altLang="zh-TW" b="1" dirty="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rPr>
              <a:t>)</a:t>
            </a:r>
          </a:p>
          <a:p>
            <a:endParaRPr lang="en-US" altLang="zh-TW" b="1" dirty="0" smtClean="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en-US" altLang="zh-TW" sz="2400" b="1" dirty="0">
                <a:latin typeface="標楷體" panose="03000509000000000000" pitchFamily="65" charset="-120"/>
                <a:ea typeface="標楷體" panose="03000509000000000000" pitchFamily="65" charset="-120"/>
              </a:rPr>
              <a:t>1948</a:t>
            </a:r>
            <a:r>
              <a:rPr lang="zh-TW" altLang="zh-TW" sz="2400" b="1" dirty="0">
                <a:latin typeface="標楷體" panose="03000509000000000000" pitchFamily="65" charset="-120"/>
                <a:ea typeface="標楷體" panose="03000509000000000000" pitchFamily="65" charset="-120"/>
              </a:rPr>
              <a:t>年的「管理藥商規則」已規定「藥商分為中藥、西藥之販賣與製造，均須分別由專業人員</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如藥劑師、中醫師或熟諳藥性者</a:t>
            </a:r>
            <a:r>
              <a:rPr lang="en-US" altLang="zh-TW" sz="2400" b="1" dirty="0">
                <a:latin typeface="標楷體" panose="03000509000000000000" pitchFamily="65" charset="-120"/>
                <a:ea typeface="標楷體" panose="03000509000000000000" pitchFamily="65" charset="-120"/>
              </a:rPr>
              <a:t>)</a:t>
            </a:r>
            <a:r>
              <a:rPr lang="zh-TW" altLang="zh-TW" sz="2400" b="1" dirty="0">
                <a:latin typeface="標楷體" panose="03000509000000000000" pitchFamily="65" charset="-120"/>
                <a:ea typeface="標楷體" panose="03000509000000000000" pitchFamily="65" charset="-120"/>
              </a:rPr>
              <a:t>管理藥品或監督製藥。內政部省衛生處因為歷史因素，對於中藥販賣業者，皆以「熟諳藥性人員審核測驗」讓中藥商取得「熟諳藥性人員」資格，充當專業資格，進而讓他們取得營業許可，來解決藥商問題</a:t>
            </a:r>
            <a:r>
              <a:rPr lang="zh-TW" altLang="zh-TW" sz="2400" b="1" dirty="0" smtClean="0">
                <a:latin typeface="標楷體" panose="03000509000000000000" pitchFamily="65" charset="-120"/>
                <a:ea typeface="標楷體" panose="03000509000000000000" pitchFamily="65" charset="-120"/>
              </a:rPr>
              <a:t>。</a:t>
            </a:r>
            <a:endParaRPr lang="zh-TW" altLang="zh-TW" sz="2000" dirty="0">
              <a:latin typeface="標楷體" panose="03000509000000000000" pitchFamily="65" charset="-120"/>
              <a:ea typeface="標楷體" panose="03000509000000000000" pitchFamily="65" charset="-120"/>
            </a:endParaRPr>
          </a:p>
          <a:p>
            <a:endParaRPr lang="zh-TW" altLang="zh-TW" sz="20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5314831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0"/>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2" name="文字方塊 1"/>
          <p:cNvSpPr txBox="1"/>
          <p:nvPr/>
        </p:nvSpPr>
        <p:spPr>
          <a:xfrm>
            <a:off x="967409" y="1007165"/>
            <a:ext cx="9488556" cy="3046988"/>
          </a:xfrm>
          <a:prstGeom prst="rect">
            <a:avLst/>
          </a:prstGeom>
          <a:noFill/>
        </p:spPr>
        <p:txBody>
          <a:bodyPr wrap="square" rtlCol="0">
            <a:spAutoFit/>
          </a:bodyPr>
          <a:lstStyle/>
          <a:p>
            <a:r>
              <a:rPr lang="en-US" altLang="zh-TW" sz="2400" b="1" dirty="0">
                <a:latin typeface="標楷體" panose="03000509000000000000" pitchFamily="65" charset="-120"/>
                <a:ea typeface="標楷體" panose="03000509000000000000" pitchFamily="65" charset="-120"/>
              </a:rPr>
              <a:t>1969</a:t>
            </a:r>
            <a:r>
              <a:rPr lang="zh-TW" altLang="en-US" sz="2400" b="1" dirty="0">
                <a:latin typeface="標楷體" panose="03000509000000000000" pitchFamily="65" charset="-120"/>
                <a:ea typeface="標楷體" panose="03000509000000000000" pitchFamily="65" charset="-120"/>
              </a:rPr>
              <a:t>年，本欲於</a:t>
            </a:r>
            <a:r>
              <a:rPr lang="en-US" altLang="zh-TW" sz="2400" b="1" dirty="0">
                <a:latin typeface="標楷體" panose="03000509000000000000" pitchFamily="65" charset="-120"/>
                <a:ea typeface="標楷體" panose="03000509000000000000" pitchFamily="65" charset="-120"/>
              </a:rPr>
              <a:t>4</a:t>
            </a:r>
            <a:r>
              <a:rPr lang="zh-TW" altLang="en-US" sz="2400" b="1" dirty="0">
                <a:latin typeface="標楷體" panose="03000509000000000000" pitchFamily="65" charset="-120"/>
                <a:ea typeface="標楷體" panose="03000509000000000000" pitchFamily="65" charset="-120"/>
              </a:rPr>
              <a:t>月</a:t>
            </a:r>
            <a:r>
              <a:rPr lang="en-US" altLang="zh-TW" sz="2400" b="1" dirty="0">
                <a:latin typeface="標楷體" panose="03000509000000000000" pitchFamily="65" charset="-120"/>
                <a:ea typeface="標楷體" panose="03000509000000000000" pitchFamily="65" charset="-120"/>
              </a:rPr>
              <a:t>13</a:t>
            </a:r>
            <a:r>
              <a:rPr lang="zh-TW" altLang="en-US" sz="2400" b="1" dirty="0">
                <a:latin typeface="標楷體" panose="03000509000000000000" pitchFamily="65" charset="-120"/>
                <a:ea typeface="標楷體" panose="03000509000000000000" pitchFamily="65" charset="-120"/>
              </a:rPr>
              <a:t>、</a:t>
            </a:r>
            <a:r>
              <a:rPr lang="en-US" altLang="zh-TW" sz="2400" b="1" dirty="0">
                <a:latin typeface="標楷體" panose="03000509000000000000" pitchFamily="65" charset="-120"/>
                <a:ea typeface="標楷體" panose="03000509000000000000" pitchFamily="65" charset="-120"/>
              </a:rPr>
              <a:t>14</a:t>
            </a:r>
            <a:r>
              <a:rPr lang="zh-TW" altLang="en-US" sz="2400" b="1" dirty="0">
                <a:latin typeface="標楷體" panose="03000509000000000000" pitchFamily="65" charset="-120"/>
                <a:ea typeface="標楷體" panose="03000509000000000000" pitchFamily="65" charset="-120"/>
              </a:rPr>
              <a:t>日舉辦「熟諳藥性人員審核測驗」時，考選部致函內政部，以該項</a:t>
            </a:r>
            <a:r>
              <a:rPr lang="zh-TW" altLang="en-US" sz="2400" b="1" dirty="0" smtClean="0">
                <a:latin typeface="標楷體" panose="03000509000000000000" pitchFamily="65" charset="-120"/>
                <a:ea typeface="標楷體" panose="03000509000000000000" pitchFamily="65" charset="-120"/>
              </a:rPr>
              <a:t>人員係</a:t>
            </a:r>
            <a:r>
              <a:rPr lang="zh-TW" altLang="en-US" sz="2400" b="1" dirty="0">
                <a:latin typeface="標楷體" panose="03000509000000000000" pitchFamily="65" charset="-120"/>
                <a:ea typeface="標楷體" panose="03000509000000000000" pitchFamily="65" charset="-120"/>
              </a:rPr>
              <a:t>管理藥品，對人民之生命健康關係至鉅，應列入專門職業範圍，並依考試法規定予以考試，</a:t>
            </a:r>
            <a:r>
              <a:rPr lang="zh-TW" altLang="en-US" sz="2400" b="1" dirty="0" smtClean="0">
                <a:latin typeface="標楷體" panose="03000509000000000000" pitchFamily="65" charset="-120"/>
                <a:ea typeface="標楷體" panose="03000509000000000000" pitchFamily="65" charset="-120"/>
              </a:rPr>
              <a:t>故「</a:t>
            </a:r>
            <a:r>
              <a:rPr lang="zh-TW" altLang="en-US" sz="2400" b="1" dirty="0">
                <a:latin typeface="標楷體" panose="03000509000000000000" pitchFamily="65" charset="-120"/>
                <a:ea typeface="標楷體" panose="03000509000000000000" pitchFamily="65" charset="-120"/>
              </a:rPr>
              <a:t>熟諳藥性人員測驗」違背考試法之規定</a:t>
            </a:r>
            <a:r>
              <a:rPr lang="zh-TW" altLang="en-US" sz="2400" b="1" dirty="0" smtClean="0">
                <a:latin typeface="標楷體" panose="03000509000000000000" pitchFamily="65" charset="-120"/>
                <a:ea typeface="標楷體" panose="03000509000000000000" pitchFamily="65" charset="-120"/>
              </a:rPr>
              <a:t>。</a:t>
            </a:r>
            <a:endParaRPr lang="en-US" altLang="zh-TW" sz="2400" b="1" dirty="0" smtClean="0">
              <a:latin typeface="標楷體" panose="03000509000000000000" pitchFamily="65" charset="-120"/>
              <a:ea typeface="標楷體" panose="03000509000000000000" pitchFamily="65" charset="-120"/>
            </a:endParaRPr>
          </a:p>
          <a:p>
            <a:r>
              <a:rPr lang="zh-TW" altLang="en-US" sz="2400" b="1" dirty="0" smtClean="0">
                <a:latin typeface="標楷體" panose="03000509000000000000" pitchFamily="65" charset="-120"/>
                <a:ea typeface="標楷體" panose="03000509000000000000" pitchFamily="65" charset="-120"/>
              </a:rPr>
              <a:t>監察院</a:t>
            </a:r>
            <a:r>
              <a:rPr lang="zh-TW" altLang="en-US" sz="2400" b="1" dirty="0">
                <a:latin typeface="標楷體" panose="03000509000000000000" pitchFamily="65" charset="-120"/>
                <a:ea typeface="標楷體" panose="03000509000000000000" pitchFamily="65" charset="-120"/>
              </a:rPr>
              <a:t>也於同年</a:t>
            </a:r>
            <a:r>
              <a:rPr lang="en-US" altLang="zh-TW" sz="2400" b="1" dirty="0">
                <a:latin typeface="標楷體" panose="03000509000000000000" pitchFamily="65" charset="-120"/>
                <a:ea typeface="標楷體" panose="03000509000000000000" pitchFamily="65" charset="-120"/>
              </a:rPr>
              <a:t>5</a:t>
            </a:r>
            <a:r>
              <a:rPr lang="zh-TW" altLang="en-US" sz="2400" b="1" dirty="0">
                <a:latin typeface="標楷體" panose="03000509000000000000" pitchFamily="65" charset="-120"/>
                <a:ea typeface="標楷體" panose="03000509000000000000" pitchFamily="65" charset="-120"/>
              </a:rPr>
              <a:t>月</a:t>
            </a:r>
            <a:r>
              <a:rPr lang="en-US" altLang="zh-TW" sz="2400" b="1" dirty="0">
                <a:latin typeface="標楷體" panose="03000509000000000000" pitchFamily="65" charset="-120"/>
                <a:ea typeface="標楷體" panose="03000509000000000000" pitchFamily="65" charset="-120"/>
              </a:rPr>
              <a:t>15</a:t>
            </a:r>
            <a:r>
              <a:rPr lang="zh-TW" altLang="en-US" sz="2400" b="1" dirty="0">
                <a:latin typeface="標楷體" panose="03000509000000000000" pitchFamily="65" charset="-120"/>
                <a:ea typeface="標楷體" panose="03000509000000000000" pitchFamily="65" charset="-120"/>
              </a:rPr>
              <a:t>日以「（五八）監察院機字第</a:t>
            </a:r>
            <a:r>
              <a:rPr lang="en-US" altLang="zh-TW" sz="2400" b="1" dirty="0">
                <a:latin typeface="標楷體" panose="03000509000000000000" pitchFamily="65" charset="-120"/>
                <a:ea typeface="標楷體" panose="03000509000000000000" pitchFamily="65" charset="-120"/>
              </a:rPr>
              <a:t>1416</a:t>
            </a:r>
            <a:r>
              <a:rPr lang="zh-TW" altLang="en-US" sz="2400" b="1" dirty="0">
                <a:latin typeface="標楷體" panose="03000509000000000000" pitchFamily="65" charset="-120"/>
                <a:ea typeface="標楷體" panose="03000509000000000000" pitchFamily="65" charset="-120"/>
              </a:rPr>
              <a:t>號糾正案」糾正內政部及台灣省衛生處罔</a:t>
            </a:r>
            <a:r>
              <a:rPr lang="zh-TW" altLang="en-US" sz="2400" b="1" dirty="0" smtClean="0">
                <a:latin typeface="標楷體" panose="03000509000000000000" pitchFamily="65" charset="-120"/>
                <a:ea typeface="標楷體" panose="03000509000000000000" pitchFamily="65" charset="-120"/>
              </a:rPr>
              <a:t>顧政府</a:t>
            </a:r>
            <a:r>
              <a:rPr lang="zh-TW" altLang="en-US" sz="2400" b="1" dirty="0">
                <a:latin typeface="標楷體" panose="03000509000000000000" pitchFamily="65" charset="-120"/>
                <a:ea typeface="標楷體" panose="03000509000000000000" pitchFamily="65" charset="-120"/>
              </a:rPr>
              <a:t>體制，侵奪考試權，致使該項測驗停止舉行。自此，中藥販賣業即失去以參加「</a:t>
            </a:r>
            <a:r>
              <a:rPr lang="zh-TW" altLang="en-US" sz="2400" b="1" dirty="0">
                <a:solidFill>
                  <a:srgbClr val="C00000"/>
                </a:solidFill>
                <a:latin typeface="標楷體" panose="03000509000000000000" pitchFamily="65" charset="-120"/>
                <a:ea typeface="標楷體" panose="03000509000000000000" pitchFamily="65" charset="-120"/>
              </a:rPr>
              <a:t>熟諳藥性</a:t>
            </a:r>
            <a:r>
              <a:rPr lang="zh-TW" altLang="en-US" sz="2400" b="1" dirty="0" smtClean="0">
                <a:solidFill>
                  <a:srgbClr val="C00000"/>
                </a:solidFill>
                <a:latin typeface="標楷體" panose="03000509000000000000" pitchFamily="65" charset="-120"/>
                <a:ea typeface="標楷體" panose="03000509000000000000" pitchFamily="65" charset="-120"/>
              </a:rPr>
              <a:t>人員測驗</a:t>
            </a:r>
            <a:r>
              <a:rPr lang="zh-TW" altLang="en-US" sz="2400" b="1" dirty="0">
                <a:latin typeface="標楷體" panose="03000509000000000000" pitchFamily="65" charset="-120"/>
                <a:ea typeface="標楷體" panose="03000509000000000000" pitchFamily="65" charset="-120"/>
              </a:rPr>
              <a:t>」，取得中藥販賣業專業資格的管道。</a:t>
            </a:r>
          </a:p>
        </p:txBody>
      </p:sp>
    </p:spTree>
    <p:extLst>
      <p:ext uri="{BB962C8B-B14F-4D97-AF65-F5344CB8AC3E}">
        <p14:creationId xmlns:p14="http://schemas.microsoft.com/office/powerpoint/2010/main" val="152026151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0"/>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2" name="文字方塊 1"/>
          <p:cNvSpPr txBox="1"/>
          <p:nvPr/>
        </p:nvSpPr>
        <p:spPr>
          <a:xfrm>
            <a:off x="543339" y="456247"/>
            <a:ext cx="11315918" cy="6401753"/>
          </a:xfrm>
          <a:prstGeom prst="rect">
            <a:avLst/>
          </a:prstGeom>
          <a:noFill/>
        </p:spPr>
        <p:txBody>
          <a:bodyPr wrap="none" rtlCol="0">
            <a:spAutoFit/>
          </a:bodyPr>
          <a:lstStyle/>
          <a:p>
            <a:r>
              <a:rPr lang="zh-TW" altLang="zh-TW" dirty="0"/>
              <a:t>　</a:t>
            </a:r>
            <a:r>
              <a:rPr lang="en-US" altLang="zh-TW" sz="2800" b="1" dirty="0">
                <a:latin typeface="標楷體" panose="03000509000000000000" pitchFamily="65" charset="-120"/>
                <a:ea typeface="標楷體" panose="03000509000000000000" pitchFamily="65" charset="-120"/>
              </a:rPr>
              <a:t>1969</a:t>
            </a:r>
            <a:r>
              <a:rPr lang="zh-TW" altLang="zh-TW" sz="2800" b="1" dirty="0">
                <a:latin typeface="標楷體" panose="03000509000000000000" pitchFamily="65" charset="-120"/>
                <a:ea typeface="標楷體" panose="03000509000000000000" pitchFamily="65" charset="-120"/>
              </a:rPr>
              <a:t>年「藥物藥商管理法」送請立法院一讀，原本有關中藥販賣</a:t>
            </a:r>
            <a:r>
              <a:rPr lang="zh-TW" altLang="zh-TW" sz="2800" b="1" dirty="0" smtClean="0">
                <a:latin typeface="標楷體" panose="03000509000000000000" pitchFamily="65" charset="-120"/>
                <a:ea typeface="標楷體" panose="03000509000000000000" pitchFamily="65" charset="-120"/>
              </a:rPr>
              <a:t>業者</a:t>
            </a:r>
            <a:endParaRPr lang="en-US" altLang="zh-TW" sz="2800" b="1" dirty="0" smtClean="0">
              <a:latin typeface="標楷體" panose="03000509000000000000" pitchFamily="65" charset="-120"/>
              <a:ea typeface="標楷體" panose="03000509000000000000" pitchFamily="65" charset="-120"/>
            </a:endParaRPr>
          </a:p>
          <a:p>
            <a:r>
              <a:rPr lang="zh-TW" altLang="zh-TW" sz="2800" b="1" dirty="0" smtClean="0">
                <a:latin typeface="標楷體" panose="03000509000000000000" pitchFamily="65" charset="-120"/>
                <a:ea typeface="標楷體" panose="03000509000000000000" pitchFamily="65" charset="-120"/>
              </a:rPr>
              <a:t>比照</a:t>
            </a:r>
            <a:r>
              <a:rPr lang="zh-TW" altLang="zh-TW" sz="2800" b="1" dirty="0">
                <a:latin typeface="標楷體" panose="03000509000000000000" pitchFamily="65" charset="-120"/>
                <a:ea typeface="標楷體" panose="03000509000000000000" pitchFamily="65" charset="-120"/>
              </a:rPr>
              <a:t>西藥販賣業者，規定買賣中藥應由「中醫師」監督管理之。</a:t>
            </a:r>
            <a:r>
              <a:rPr lang="zh-TW" altLang="zh-TW" sz="2800" b="1" dirty="0" smtClean="0">
                <a:latin typeface="標楷體" panose="03000509000000000000" pitchFamily="65" charset="-120"/>
                <a:ea typeface="標楷體" panose="03000509000000000000" pitchFamily="65" charset="-120"/>
              </a:rPr>
              <a:t>後來</a:t>
            </a:r>
            <a:endParaRPr lang="en-US" altLang="zh-TW" sz="2800" b="1" dirty="0" smtClean="0">
              <a:latin typeface="標楷體" panose="03000509000000000000" pitchFamily="65" charset="-120"/>
              <a:ea typeface="標楷體" panose="03000509000000000000" pitchFamily="65" charset="-120"/>
            </a:endParaRPr>
          </a:p>
          <a:p>
            <a:r>
              <a:rPr lang="zh-TW" altLang="zh-TW" sz="2800" b="1" dirty="0" smtClean="0">
                <a:latin typeface="標楷體" panose="03000509000000000000" pitchFamily="65" charset="-120"/>
                <a:ea typeface="標楷體" panose="03000509000000000000" pitchFamily="65" charset="-120"/>
              </a:rPr>
              <a:t>對於</a:t>
            </a:r>
            <a:r>
              <a:rPr lang="zh-TW" altLang="zh-TW" sz="2800" b="1" dirty="0">
                <a:latin typeface="標楷體" panose="03000509000000000000" pitchFamily="65" charset="-120"/>
                <a:ea typeface="標楷體" panose="03000509000000000000" pitchFamily="65" charset="-120"/>
              </a:rPr>
              <a:t>草案第</a:t>
            </a:r>
            <a:r>
              <a:rPr lang="en-US" altLang="zh-TW" sz="2800" b="1" dirty="0">
                <a:latin typeface="標楷體" panose="03000509000000000000" pitchFamily="65" charset="-120"/>
                <a:ea typeface="標楷體" panose="03000509000000000000" pitchFamily="65" charset="-120"/>
              </a:rPr>
              <a:t>24</a:t>
            </a:r>
            <a:r>
              <a:rPr lang="zh-TW" altLang="zh-TW" sz="2800" b="1" dirty="0">
                <a:latin typeface="標楷體" panose="03000509000000000000" pitchFamily="65" charset="-120"/>
                <a:ea typeface="標楷體" panose="03000509000000000000" pitchFamily="65" charset="-120"/>
              </a:rPr>
              <a:t>條產生爭執時，具有中醫師身分之立法委員何人</a:t>
            </a:r>
            <a:r>
              <a:rPr lang="zh-TW" altLang="zh-TW" sz="2800" b="1" dirty="0" smtClean="0">
                <a:latin typeface="標楷體" panose="03000509000000000000" pitchFamily="65" charset="-120"/>
                <a:ea typeface="標楷體" panose="03000509000000000000" pitchFamily="65" charset="-120"/>
              </a:rPr>
              <a:t>豪</a:t>
            </a:r>
            <a:endParaRPr lang="en-US" altLang="zh-TW" sz="2800" b="1" dirty="0" smtClean="0">
              <a:latin typeface="標楷體" panose="03000509000000000000" pitchFamily="65" charset="-120"/>
              <a:ea typeface="標楷體" panose="03000509000000000000" pitchFamily="65" charset="-120"/>
            </a:endParaRPr>
          </a:p>
          <a:p>
            <a:r>
              <a:rPr lang="zh-TW" altLang="zh-TW" sz="2800" b="1" dirty="0" smtClean="0">
                <a:latin typeface="標楷體" panose="03000509000000000000" pitchFamily="65" charset="-120"/>
                <a:ea typeface="標楷體" panose="03000509000000000000" pitchFamily="65" charset="-120"/>
              </a:rPr>
              <a:t>提案</a:t>
            </a:r>
            <a:r>
              <a:rPr lang="zh-TW" altLang="zh-TW" sz="2800" b="1" dirty="0">
                <a:latin typeface="標楷體" panose="03000509000000000000" pitchFamily="65" charset="-120"/>
                <a:ea typeface="標楷體" panose="03000509000000000000" pitchFamily="65" charset="-120"/>
              </a:rPr>
              <a:t>，</a:t>
            </a:r>
            <a:r>
              <a:rPr lang="en-US" altLang="zh-TW" sz="2800" b="1" dirty="0">
                <a:latin typeface="標楷體" panose="03000509000000000000" pitchFamily="65" charset="-120"/>
                <a:ea typeface="標楷體" panose="03000509000000000000" pitchFamily="65" charset="-120"/>
              </a:rPr>
              <a:t>32</a:t>
            </a:r>
            <a:r>
              <a:rPr lang="zh-TW" altLang="zh-TW" sz="2800" b="1" dirty="0">
                <a:latin typeface="標楷體" panose="03000509000000000000" pitchFamily="65" charset="-120"/>
                <a:ea typeface="標楷體" panose="03000509000000000000" pitchFamily="65" charset="-120"/>
              </a:rPr>
              <a:t>位立委聯署提出修正意見，以當時中醫師僅有</a:t>
            </a:r>
            <a:r>
              <a:rPr lang="en-US" altLang="zh-TW" sz="2800" b="1" dirty="0">
                <a:latin typeface="標楷體" panose="03000509000000000000" pitchFamily="65" charset="-120"/>
                <a:ea typeface="標楷體" panose="03000509000000000000" pitchFamily="65" charset="-120"/>
              </a:rPr>
              <a:t>2,378</a:t>
            </a:r>
            <a:r>
              <a:rPr lang="zh-TW" altLang="zh-TW" sz="2800" b="1" dirty="0">
                <a:latin typeface="標楷體" panose="03000509000000000000" pitchFamily="65" charset="-120"/>
                <a:ea typeface="標楷體" panose="03000509000000000000" pitchFamily="65" charset="-120"/>
              </a:rPr>
              <a:t>人，</a:t>
            </a:r>
            <a:r>
              <a:rPr lang="zh-TW" altLang="zh-TW" sz="2800" b="1" dirty="0" smtClean="0">
                <a:latin typeface="標楷體" panose="03000509000000000000" pitchFamily="65" charset="-120"/>
                <a:ea typeface="標楷體" panose="03000509000000000000" pitchFamily="65" charset="-120"/>
              </a:rPr>
              <a:t>但</a:t>
            </a:r>
            <a:endParaRPr lang="en-US" altLang="zh-TW" sz="2800" b="1" dirty="0" smtClean="0">
              <a:latin typeface="標楷體" panose="03000509000000000000" pitchFamily="65" charset="-120"/>
              <a:ea typeface="標楷體" panose="03000509000000000000" pitchFamily="65" charset="-120"/>
            </a:endParaRPr>
          </a:p>
          <a:p>
            <a:r>
              <a:rPr lang="zh-TW" altLang="zh-TW" sz="2800" b="1" dirty="0" smtClean="0">
                <a:latin typeface="標楷體" panose="03000509000000000000" pitchFamily="65" charset="-120"/>
                <a:ea typeface="標楷體" panose="03000509000000000000" pitchFamily="65" charset="-120"/>
              </a:rPr>
              <a:t>當時</a:t>
            </a:r>
            <a:r>
              <a:rPr lang="zh-TW" altLang="zh-TW" sz="2800" b="1" dirty="0">
                <a:latin typeface="標楷體" panose="03000509000000000000" pitchFamily="65" charset="-120"/>
                <a:ea typeface="標楷體" panose="03000509000000000000" pitchFamily="65" charset="-120"/>
              </a:rPr>
              <a:t>曾向政府領有執照之「中藥種商」共有</a:t>
            </a:r>
            <a:r>
              <a:rPr lang="en-US" altLang="zh-TW" sz="2800" b="1" dirty="0">
                <a:latin typeface="標楷體" panose="03000509000000000000" pitchFamily="65" charset="-120"/>
                <a:ea typeface="標楷體" panose="03000509000000000000" pitchFamily="65" charset="-120"/>
              </a:rPr>
              <a:t>7668</a:t>
            </a:r>
            <a:r>
              <a:rPr lang="zh-TW" altLang="zh-TW" sz="2800" b="1" dirty="0">
                <a:latin typeface="標楷體" panose="03000509000000000000" pitchFamily="65" charset="-120"/>
                <a:ea typeface="標楷體" panose="03000509000000000000" pitchFamily="65" charset="-120"/>
              </a:rPr>
              <a:t>家，如「藥物</a:t>
            </a:r>
            <a:r>
              <a:rPr lang="zh-TW" altLang="zh-TW" sz="2800" b="1" dirty="0" smtClean="0">
                <a:latin typeface="標楷體" panose="03000509000000000000" pitchFamily="65" charset="-120"/>
                <a:ea typeface="標楷體" panose="03000509000000000000" pitchFamily="65" charset="-120"/>
              </a:rPr>
              <a:t>藥商</a:t>
            </a:r>
            <a:endParaRPr lang="en-US" altLang="zh-TW" sz="2800" b="1" dirty="0" smtClean="0">
              <a:latin typeface="標楷體" panose="03000509000000000000" pitchFamily="65" charset="-120"/>
              <a:ea typeface="標楷體" panose="03000509000000000000" pitchFamily="65" charset="-120"/>
            </a:endParaRPr>
          </a:p>
          <a:p>
            <a:r>
              <a:rPr lang="zh-TW" altLang="zh-TW" sz="2800" b="1" dirty="0" smtClean="0">
                <a:latin typeface="標楷體" panose="03000509000000000000" pitchFamily="65" charset="-120"/>
                <a:ea typeface="標楷體" panose="03000509000000000000" pitchFamily="65" charset="-120"/>
              </a:rPr>
              <a:t>管理</a:t>
            </a:r>
            <a:r>
              <a:rPr lang="zh-TW" altLang="zh-TW" sz="2800" b="1" dirty="0">
                <a:latin typeface="標楷體" panose="03000509000000000000" pitchFamily="65" charset="-120"/>
                <a:ea typeface="標楷體" panose="03000509000000000000" pitchFamily="65" charset="-120"/>
              </a:rPr>
              <a:t>法」通過後，將會有大量中藥販賣業者因找不到中醫師管理</a:t>
            </a:r>
            <a:r>
              <a:rPr lang="zh-TW" altLang="zh-TW" sz="2800" b="1" dirty="0" smtClean="0">
                <a:latin typeface="標楷體" panose="03000509000000000000" pitchFamily="65" charset="-120"/>
                <a:ea typeface="標楷體" panose="03000509000000000000" pitchFamily="65" charset="-120"/>
              </a:rPr>
              <a:t>而</a:t>
            </a:r>
            <a:endParaRPr lang="en-US" altLang="zh-TW" sz="2800" b="1" dirty="0" smtClean="0">
              <a:latin typeface="標楷體" panose="03000509000000000000" pitchFamily="65" charset="-120"/>
              <a:ea typeface="標楷體" panose="03000509000000000000" pitchFamily="65" charset="-120"/>
            </a:endParaRPr>
          </a:p>
          <a:p>
            <a:r>
              <a:rPr lang="zh-TW" altLang="zh-TW" sz="2800" b="1" dirty="0" smtClean="0">
                <a:latin typeface="標楷體" panose="03000509000000000000" pitchFamily="65" charset="-120"/>
                <a:ea typeface="標楷體" panose="03000509000000000000" pitchFamily="65" charset="-120"/>
              </a:rPr>
              <a:t>停業</a:t>
            </a:r>
            <a:r>
              <a:rPr lang="zh-TW" altLang="zh-TW" sz="2800" b="1" dirty="0">
                <a:latin typeface="標楷體" panose="03000509000000000000" pitchFamily="65" charset="-120"/>
                <a:ea typeface="標楷體" panose="03000509000000000000" pitchFamily="65" charset="-120"/>
              </a:rPr>
              <a:t>為由。將「藥物藥商管理法」第</a:t>
            </a:r>
            <a:r>
              <a:rPr lang="en-US" altLang="zh-TW" sz="2800" b="1" dirty="0">
                <a:latin typeface="標楷體" panose="03000509000000000000" pitchFamily="65" charset="-120"/>
                <a:ea typeface="標楷體" panose="03000509000000000000" pitchFamily="65" charset="-120"/>
              </a:rPr>
              <a:t>24</a:t>
            </a:r>
            <a:r>
              <a:rPr lang="zh-TW" altLang="zh-TW" sz="2800" b="1" dirty="0">
                <a:latin typeface="標楷體" panose="03000509000000000000" pitchFamily="65" charset="-120"/>
                <a:ea typeface="標楷體" panose="03000509000000000000" pitchFamily="65" charset="-120"/>
              </a:rPr>
              <a:t>條修正為「中藥販賣業者</a:t>
            </a:r>
            <a:r>
              <a:rPr lang="zh-TW" altLang="zh-TW" sz="2800" b="1" dirty="0" smtClean="0">
                <a:latin typeface="標楷體" panose="03000509000000000000" pitchFamily="65" charset="-120"/>
                <a:ea typeface="標楷體" panose="03000509000000000000" pitchFamily="65" charset="-120"/>
              </a:rPr>
              <a:t>之</a:t>
            </a:r>
            <a:endParaRPr lang="en-US" altLang="zh-TW" sz="2800" b="1" dirty="0" smtClean="0">
              <a:latin typeface="標楷體" panose="03000509000000000000" pitchFamily="65" charset="-120"/>
              <a:ea typeface="標楷體" panose="03000509000000000000" pitchFamily="65" charset="-120"/>
            </a:endParaRPr>
          </a:p>
          <a:p>
            <a:r>
              <a:rPr lang="zh-TW" altLang="zh-TW" sz="2800" b="1" dirty="0" smtClean="0">
                <a:latin typeface="標楷體" panose="03000509000000000000" pitchFamily="65" charset="-120"/>
                <a:ea typeface="標楷體" panose="03000509000000000000" pitchFamily="65" charset="-120"/>
              </a:rPr>
              <a:t>藥品</a:t>
            </a:r>
            <a:r>
              <a:rPr lang="zh-TW" altLang="zh-TW" sz="2800" b="1" dirty="0">
                <a:latin typeface="標楷體" panose="03000509000000000000" pitchFamily="65" charset="-120"/>
                <a:ea typeface="標楷體" panose="03000509000000000000" pitchFamily="65" charset="-120"/>
              </a:rPr>
              <a:t>，應由專任中醫師或確具中藥基本知識及鑑別能力，經地方</a:t>
            </a:r>
            <a:r>
              <a:rPr lang="zh-TW" altLang="zh-TW" sz="2800" b="1" dirty="0" smtClean="0">
                <a:latin typeface="標楷體" panose="03000509000000000000" pitchFamily="65" charset="-120"/>
                <a:ea typeface="標楷體" panose="03000509000000000000" pitchFamily="65" charset="-120"/>
              </a:rPr>
              <a:t>衛生</a:t>
            </a:r>
            <a:endParaRPr lang="en-US" altLang="zh-TW" sz="2800" b="1" dirty="0" smtClean="0">
              <a:latin typeface="標楷體" panose="03000509000000000000" pitchFamily="65" charset="-120"/>
              <a:ea typeface="標楷體" panose="03000509000000000000" pitchFamily="65" charset="-120"/>
            </a:endParaRPr>
          </a:p>
          <a:p>
            <a:r>
              <a:rPr lang="zh-TW" altLang="zh-TW" sz="2800" b="1" dirty="0" smtClean="0">
                <a:latin typeface="標楷體" panose="03000509000000000000" pitchFamily="65" charset="-120"/>
                <a:ea typeface="標楷體" panose="03000509000000000000" pitchFamily="65" charset="-120"/>
              </a:rPr>
              <a:t>主管機關</a:t>
            </a:r>
            <a:r>
              <a:rPr lang="zh-TW" altLang="zh-TW" sz="2800" b="1" dirty="0">
                <a:latin typeface="標楷體" panose="03000509000000000000" pitchFamily="65" charset="-120"/>
                <a:ea typeface="標楷體" panose="03000509000000000000" pitchFamily="65" charset="-120"/>
              </a:rPr>
              <a:t>登記人員管理之。</a:t>
            </a:r>
            <a:r>
              <a:rPr lang="zh-TW" altLang="zh-TW" sz="2800" b="1" dirty="0" smtClean="0">
                <a:latin typeface="標楷體" panose="03000509000000000000" pitchFamily="65" charset="-120"/>
                <a:ea typeface="標楷體" panose="03000509000000000000" pitchFamily="65" charset="-120"/>
              </a:rPr>
              <a:t>」</a:t>
            </a:r>
            <a:endParaRPr lang="en-US" altLang="zh-TW" sz="2800" b="1" dirty="0" smtClean="0">
              <a:latin typeface="標楷體" panose="03000509000000000000" pitchFamily="65" charset="-120"/>
              <a:ea typeface="標楷體" panose="03000509000000000000" pitchFamily="65" charset="-120"/>
            </a:endParaRPr>
          </a:p>
          <a:p>
            <a:r>
              <a:rPr lang="zh-TW" altLang="zh-TW" sz="2800" b="1" dirty="0" smtClean="0">
                <a:latin typeface="標楷體" panose="03000509000000000000" pitchFamily="65" charset="-120"/>
                <a:ea typeface="標楷體" panose="03000509000000000000" pitchFamily="65" charset="-120"/>
              </a:rPr>
              <a:t>肇</a:t>
            </a:r>
            <a:r>
              <a:rPr lang="zh-TW" altLang="zh-TW" sz="2800" b="1" dirty="0">
                <a:latin typeface="標楷體" panose="03000509000000000000" pitchFamily="65" charset="-120"/>
                <a:ea typeface="標楷體" panose="03000509000000000000" pitchFamily="65" charset="-120"/>
              </a:rPr>
              <a:t>因於這樣的修法結果，後來的</a:t>
            </a:r>
            <a:r>
              <a:rPr lang="zh-TW" altLang="zh-TW" sz="2800" b="1" dirty="0" smtClean="0">
                <a:latin typeface="標楷體" panose="03000509000000000000" pitchFamily="65" charset="-120"/>
                <a:ea typeface="標楷體" panose="03000509000000000000" pitchFamily="65" charset="-120"/>
              </a:rPr>
              <a:t>中藥販賣</a:t>
            </a:r>
            <a:r>
              <a:rPr lang="zh-TW" altLang="zh-TW" sz="2800" b="1" dirty="0">
                <a:latin typeface="標楷體" panose="03000509000000000000" pitchFamily="65" charset="-120"/>
                <a:ea typeface="標楷體" panose="03000509000000000000" pitchFamily="65" charset="-120"/>
              </a:rPr>
              <a:t>業皆自稱為「確具中藥</a:t>
            </a:r>
            <a:r>
              <a:rPr lang="zh-TW" altLang="zh-TW" sz="2800" b="1" dirty="0" smtClean="0">
                <a:latin typeface="標楷體" panose="03000509000000000000" pitchFamily="65" charset="-120"/>
                <a:ea typeface="標楷體" panose="03000509000000000000" pitchFamily="65" charset="-120"/>
              </a:rPr>
              <a:t>基本</a:t>
            </a:r>
            <a:endParaRPr lang="en-US" altLang="zh-TW" sz="2800" b="1" dirty="0" smtClean="0">
              <a:latin typeface="標楷體" panose="03000509000000000000" pitchFamily="65" charset="-120"/>
              <a:ea typeface="標楷體" panose="03000509000000000000" pitchFamily="65" charset="-120"/>
            </a:endParaRPr>
          </a:p>
          <a:p>
            <a:r>
              <a:rPr lang="zh-TW" altLang="zh-TW" sz="2800" b="1" dirty="0" smtClean="0">
                <a:latin typeface="標楷體" panose="03000509000000000000" pitchFamily="65" charset="-120"/>
                <a:ea typeface="標楷體" panose="03000509000000000000" pitchFamily="65" charset="-120"/>
              </a:rPr>
              <a:t>知識</a:t>
            </a:r>
            <a:r>
              <a:rPr lang="zh-TW" altLang="zh-TW" sz="2800" b="1" dirty="0">
                <a:latin typeface="標楷體" panose="03000509000000000000" pitchFamily="65" charset="-120"/>
                <a:ea typeface="標楷體" panose="03000509000000000000" pitchFamily="65" charset="-120"/>
              </a:rPr>
              <a:t>及鑑別能力」及「熟諳中藥藥性</a:t>
            </a:r>
            <a:r>
              <a:rPr lang="zh-TW" altLang="zh-TW" sz="2800" b="1" dirty="0" smtClean="0">
                <a:latin typeface="標楷體" panose="03000509000000000000" pitchFamily="65" charset="-120"/>
                <a:ea typeface="標楷體" panose="03000509000000000000" pitchFamily="65" charset="-120"/>
              </a:rPr>
              <a:t>」專業人員</a:t>
            </a:r>
            <a:r>
              <a:rPr lang="zh-TW" altLang="zh-TW" sz="2800" b="1" dirty="0">
                <a:latin typeface="標楷體" panose="03000509000000000000" pitchFamily="65" charset="-120"/>
                <a:ea typeface="標楷體" panose="03000509000000000000" pitchFamily="65" charset="-120"/>
              </a:rPr>
              <a:t>。「中藥販賣業者</a:t>
            </a:r>
            <a:r>
              <a:rPr lang="zh-TW" altLang="zh-TW" sz="2800" b="1" dirty="0" smtClean="0">
                <a:latin typeface="標楷體" panose="03000509000000000000" pitchFamily="65" charset="-120"/>
                <a:ea typeface="標楷體" panose="03000509000000000000" pitchFamily="65" charset="-120"/>
              </a:rPr>
              <a:t>」</a:t>
            </a:r>
            <a:endParaRPr lang="en-US" altLang="zh-TW" sz="2800" b="1" dirty="0" smtClean="0">
              <a:latin typeface="標楷體" panose="03000509000000000000" pitchFamily="65" charset="-120"/>
              <a:ea typeface="標楷體" panose="03000509000000000000" pitchFamily="65" charset="-120"/>
            </a:endParaRPr>
          </a:p>
          <a:p>
            <a:r>
              <a:rPr lang="zh-TW" altLang="zh-TW" sz="2800" b="1" dirty="0" smtClean="0">
                <a:latin typeface="標楷體" panose="03000509000000000000" pitchFamily="65" charset="-120"/>
                <a:ea typeface="標楷體" panose="03000509000000000000" pitchFamily="65" charset="-120"/>
              </a:rPr>
              <a:t>等同</a:t>
            </a:r>
            <a:r>
              <a:rPr lang="zh-TW" altLang="zh-TW" sz="2800" b="1" dirty="0">
                <a:latin typeface="標楷體" panose="03000509000000000000" pitchFamily="65" charset="-120"/>
                <a:ea typeface="標楷體" panose="03000509000000000000" pitchFamily="65" charset="-120"/>
              </a:rPr>
              <a:t>於「確具中藥基本知識及鑑別能力</a:t>
            </a:r>
            <a:r>
              <a:rPr lang="zh-TW" altLang="zh-TW" sz="2800" b="1" dirty="0" smtClean="0">
                <a:latin typeface="標楷體" panose="03000509000000000000" pitchFamily="65" charset="-120"/>
                <a:ea typeface="標楷體" panose="03000509000000000000" pitchFamily="65" charset="-120"/>
              </a:rPr>
              <a:t>，經</a:t>
            </a:r>
            <a:r>
              <a:rPr lang="zh-TW" altLang="zh-TW" sz="2800" b="1" dirty="0">
                <a:latin typeface="標楷體" panose="03000509000000000000" pitchFamily="65" charset="-120"/>
                <a:ea typeface="標楷體" panose="03000509000000000000" pitchFamily="65" charset="-120"/>
              </a:rPr>
              <a:t>地方衛生主管機關登記</a:t>
            </a:r>
            <a:r>
              <a:rPr lang="zh-TW" altLang="zh-TW" sz="2800" b="1" dirty="0" smtClean="0">
                <a:latin typeface="標楷體" panose="03000509000000000000" pitchFamily="65" charset="-120"/>
                <a:ea typeface="標楷體" panose="03000509000000000000" pitchFamily="65" charset="-120"/>
              </a:rPr>
              <a:t>人員</a:t>
            </a:r>
            <a:endParaRPr lang="en-US" altLang="zh-TW" sz="2800" b="1" dirty="0" smtClean="0">
              <a:latin typeface="標楷體" panose="03000509000000000000" pitchFamily="65" charset="-120"/>
              <a:ea typeface="標楷體" panose="03000509000000000000" pitchFamily="65" charset="-120"/>
            </a:endParaRPr>
          </a:p>
          <a:p>
            <a:r>
              <a:rPr lang="zh-TW" altLang="zh-TW" sz="2800" b="1" dirty="0" smtClean="0">
                <a:latin typeface="標楷體" panose="03000509000000000000" pitchFamily="65" charset="-120"/>
                <a:ea typeface="標楷體" panose="03000509000000000000" pitchFamily="65" charset="-120"/>
              </a:rPr>
              <a:t>管理</a:t>
            </a:r>
            <a:r>
              <a:rPr lang="zh-TW" altLang="zh-TW" sz="2800" b="1" dirty="0">
                <a:latin typeface="標楷體" panose="03000509000000000000" pitchFamily="65" charset="-120"/>
                <a:ea typeface="標楷體" panose="03000509000000000000" pitchFamily="65" charset="-120"/>
              </a:rPr>
              <a:t>」者，且得與「專任中醫師」</a:t>
            </a:r>
            <a:r>
              <a:rPr lang="zh-TW" altLang="zh-TW" sz="2800" b="1" dirty="0" smtClean="0">
                <a:latin typeface="標楷體" panose="03000509000000000000" pitchFamily="65" charset="-120"/>
                <a:ea typeface="標楷體" panose="03000509000000000000" pitchFamily="65" charset="-120"/>
              </a:rPr>
              <a:t>等同資格。</a:t>
            </a:r>
            <a:endParaRPr lang="en-US" altLang="zh-TW" sz="2800" b="1" dirty="0" smtClean="0">
              <a:latin typeface="標楷體" panose="03000509000000000000" pitchFamily="65" charset="-120"/>
              <a:ea typeface="標楷體" panose="03000509000000000000" pitchFamily="65" charset="-120"/>
            </a:endParaRPr>
          </a:p>
          <a:p>
            <a:r>
              <a:rPr lang="zh-TW" altLang="zh-TW" sz="2800" b="1" dirty="0" smtClean="0">
                <a:latin typeface="標楷體" panose="03000509000000000000" pitchFamily="65" charset="-120"/>
                <a:ea typeface="標楷體" panose="03000509000000000000" pitchFamily="65" charset="-120"/>
              </a:rPr>
              <a:t>◎</a:t>
            </a:r>
            <a:r>
              <a:rPr lang="zh-TW" altLang="en-US" sz="2800" b="1" dirty="0" smtClean="0">
                <a:latin typeface="新細明體" panose="02020500000000000000" pitchFamily="18" charset="-120"/>
                <a:ea typeface="新細明體" panose="02020500000000000000" pitchFamily="18" charset="-120"/>
              </a:rPr>
              <a:t>◎</a:t>
            </a:r>
            <a:r>
              <a:rPr lang="zh-TW" altLang="zh-TW" sz="2800" b="1" dirty="0" smtClean="0">
                <a:latin typeface="標楷體" panose="03000509000000000000" pitchFamily="65" charset="-120"/>
                <a:ea typeface="標楷體" panose="03000509000000000000" pitchFamily="65" charset="-120"/>
              </a:rPr>
              <a:t>但</a:t>
            </a:r>
            <a:r>
              <a:rPr lang="zh-TW" altLang="zh-TW" sz="2800" b="1" dirty="0">
                <a:latin typeface="標楷體" panose="03000509000000000000" pitchFamily="65" charset="-120"/>
                <a:ea typeface="標楷體" panose="03000509000000000000" pitchFamily="65" charset="-120"/>
              </a:rPr>
              <a:t>中醫師須經特考始具資格；中藥商卻不須要！</a:t>
            </a:r>
          </a:p>
          <a:p>
            <a:endParaRPr lang="zh-TW" altLang="en-US" dirty="0"/>
          </a:p>
        </p:txBody>
      </p:sp>
    </p:spTree>
    <p:extLst>
      <p:ext uri="{BB962C8B-B14F-4D97-AF65-F5344CB8AC3E}">
        <p14:creationId xmlns:p14="http://schemas.microsoft.com/office/powerpoint/2010/main" val="134330470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6" name="图片 5">
            <a:extLst>
              <a:ext uri="{FF2B5EF4-FFF2-40B4-BE49-F238E27FC236}">
                <a16:creationId xmlns:a16="http://schemas.microsoft.com/office/drawing/2014/main" id="{FC7155E2-D6E9-4583-AFEF-78FBA74A5A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9000"/>
            <a:ext cx="2906487" cy="4200129"/>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2" y="35573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59" y="355739"/>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3" name="矩形 2">
            <a:extLst>
              <a:ext uri="{FF2B5EF4-FFF2-40B4-BE49-F238E27FC236}">
                <a16:creationId xmlns:a16="http://schemas.microsoft.com/office/drawing/2014/main" id="{1F74D415-C971-4C2E-842C-F806B8B8E698}"/>
              </a:ext>
            </a:extLst>
          </p:cNvPr>
          <p:cNvSpPr/>
          <p:nvPr/>
        </p:nvSpPr>
        <p:spPr>
          <a:xfrm>
            <a:off x="4318839" y="1230014"/>
            <a:ext cx="6284103" cy="499913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pic>
        <p:nvPicPr>
          <p:cNvPr id="21" name="图片 20">
            <a:extLst>
              <a:ext uri="{FF2B5EF4-FFF2-40B4-BE49-F238E27FC236}">
                <a16:creationId xmlns:a16="http://schemas.microsoft.com/office/drawing/2014/main" id="{7AA46A0F-B962-47F3-B7ED-56DCEFF5C89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rot="20057646">
            <a:off x="801007" y="455763"/>
            <a:ext cx="4210960" cy="3150602"/>
          </a:xfrm>
          <a:prstGeom prst="rect">
            <a:avLst/>
          </a:prstGeom>
        </p:spPr>
      </p:pic>
      <p:sp>
        <p:nvSpPr>
          <p:cNvPr id="5" name="文本框 4">
            <a:extLst>
              <a:ext uri="{FF2B5EF4-FFF2-40B4-BE49-F238E27FC236}">
                <a16:creationId xmlns:a16="http://schemas.microsoft.com/office/drawing/2014/main" id="{AC714F41-F109-44AF-9645-36CF5A273ACA}"/>
              </a:ext>
            </a:extLst>
          </p:cNvPr>
          <p:cNvSpPr txBox="1"/>
          <p:nvPr/>
        </p:nvSpPr>
        <p:spPr>
          <a:xfrm>
            <a:off x="1651588" y="3019992"/>
            <a:ext cx="1015663" cy="1822071"/>
          </a:xfrm>
          <a:prstGeom prst="rect">
            <a:avLst/>
          </a:prstGeom>
          <a:noFill/>
        </p:spPr>
        <p:txBody>
          <a:bodyPr vert="eaVert" wrap="square" rtlCol="0">
            <a:spAutoFit/>
          </a:bodyPr>
          <a:lstStyle/>
          <a:p>
            <a:r>
              <a:rPr lang="zh-CN" altLang="en-US" sz="5400" b="1" dirty="0" smtClean="0">
                <a:latin typeface="標楷體" panose="03000509000000000000" pitchFamily="65" charset="-120"/>
                <a:ea typeface="標楷體" panose="03000509000000000000" pitchFamily="65" charset="-120"/>
              </a:rPr>
              <a:t>目錄</a:t>
            </a:r>
            <a:endParaRPr lang="zh-CN" altLang="en-US" sz="5400" b="1" dirty="0">
              <a:latin typeface="標楷體" panose="03000509000000000000" pitchFamily="65" charset="-120"/>
              <a:ea typeface="標楷體" panose="03000509000000000000" pitchFamily="65" charset="-120"/>
            </a:endParaRPr>
          </a:p>
        </p:txBody>
      </p:sp>
      <p:grpSp>
        <p:nvGrpSpPr>
          <p:cNvPr id="8" name="组合 7">
            <a:extLst>
              <a:ext uri="{FF2B5EF4-FFF2-40B4-BE49-F238E27FC236}">
                <a16:creationId xmlns:a16="http://schemas.microsoft.com/office/drawing/2014/main" id="{E2202AEC-41D4-4154-955A-8E5C8DD5273A}"/>
              </a:ext>
            </a:extLst>
          </p:cNvPr>
          <p:cNvGrpSpPr/>
          <p:nvPr/>
        </p:nvGrpSpPr>
        <p:grpSpPr>
          <a:xfrm>
            <a:off x="4749331" y="329609"/>
            <a:ext cx="4830826" cy="6204880"/>
            <a:chOff x="4775078" y="2097467"/>
            <a:chExt cx="4662705" cy="4892173"/>
          </a:xfrm>
        </p:grpSpPr>
        <p:grpSp>
          <p:nvGrpSpPr>
            <p:cNvPr id="22" name="组合 21">
              <a:extLst>
                <a:ext uri="{FF2B5EF4-FFF2-40B4-BE49-F238E27FC236}">
                  <a16:creationId xmlns:a16="http://schemas.microsoft.com/office/drawing/2014/main" id="{13A47DC9-4BD0-4007-87DB-1B58CEE684A2}"/>
                </a:ext>
              </a:extLst>
            </p:cNvPr>
            <p:cNvGrpSpPr/>
            <p:nvPr/>
          </p:nvGrpSpPr>
          <p:grpSpPr>
            <a:xfrm>
              <a:off x="4775078" y="2097467"/>
              <a:ext cx="891006" cy="2680671"/>
              <a:chOff x="3716093" y="2000949"/>
              <a:chExt cx="891006" cy="2680671"/>
            </a:xfrm>
          </p:grpSpPr>
          <p:sp>
            <p:nvSpPr>
              <p:cNvPr id="26" name="文本框 37">
                <a:extLst>
                  <a:ext uri="{FF2B5EF4-FFF2-40B4-BE49-F238E27FC236}">
                    <a16:creationId xmlns:a16="http://schemas.microsoft.com/office/drawing/2014/main" id="{D07965B7-A50F-4447-89BA-D2DD5623FED8}"/>
                  </a:ext>
                </a:extLst>
              </p:cNvPr>
              <p:cNvSpPr txBox="1"/>
              <p:nvPr/>
            </p:nvSpPr>
            <p:spPr>
              <a:xfrm>
                <a:off x="3716093" y="2000949"/>
                <a:ext cx="866060" cy="6551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dirty="0">
                    <a:solidFill>
                      <a:srgbClr val="222322"/>
                    </a:solidFill>
                    <a:latin typeface="標楷體" panose="03000509000000000000" pitchFamily="65" charset="-120"/>
                    <a:ea typeface="標楷體" panose="03000509000000000000" pitchFamily="65" charset="-120"/>
                  </a:rPr>
                  <a:t>壹</a:t>
                </a:r>
              </a:p>
            </p:txBody>
          </p:sp>
          <p:sp>
            <p:nvSpPr>
              <p:cNvPr id="28" name="文本框 34">
                <a:extLst>
                  <a:ext uri="{FF2B5EF4-FFF2-40B4-BE49-F238E27FC236}">
                    <a16:creationId xmlns:a16="http://schemas.microsoft.com/office/drawing/2014/main" id="{C27CB628-F32A-4AD7-8F16-3B50DE51AAEC}"/>
                  </a:ext>
                </a:extLst>
              </p:cNvPr>
              <p:cNvSpPr txBox="1"/>
              <p:nvPr/>
            </p:nvSpPr>
            <p:spPr>
              <a:xfrm>
                <a:off x="3751585" y="2861646"/>
                <a:ext cx="855514" cy="1819974"/>
              </a:xfrm>
              <a:prstGeom prst="rect">
                <a:avLst/>
              </a:prstGeom>
              <a:noFill/>
            </p:spPr>
            <p:txBody>
              <a:bodyPr vert="horz" wrap="square" lIns="91440" tIns="45720" rIns="91440" bIns="45720" numCol="1"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defTabSz="914400" eaLnBrk="0" fontAlgn="auto" latinLnBrk="0">
                  <a:lnSpc>
                    <a:spcPct val="100000"/>
                  </a:lnSpc>
                  <a:spcBef>
                    <a:spcPts val="0"/>
                  </a:spcBef>
                  <a:spcAft>
                    <a:spcPts val="0"/>
                  </a:spcAft>
                  <a:buFontTx/>
                  <a:buNone/>
                </a:pPr>
                <a:r>
                  <a:rPr lang="en-US" altLang="zh-TW" sz="2400" b="1" cap="none" dirty="0" smtClean="0">
                    <a:solidFill>
                      <a:srgbClr val="222322"/>
                    </a:solidFill>
                    <a:latin typeface="標楷體" panose="03000509000000000000" pitchFamily="65" charset="-120"/>
                    <a:ea typeface="標楷體" panose="03000509000000000000" pitchFamily="65" charset="-120"/>
                  </a:rPr>
                  <a:t>108</a:t>
                </a:r>
              </a:p>
              <a:p>
                <a:pPr marL="0" indent="0" algn="ctr" defTabSz="914400" eaLnBrk="0" fontAlgn="auto" latinLnBrk="0">
                  <a:lnSpc>
                    <a:spcPct val="100000"/>
                  </a:lnSpc>
                  <a:spcBef>
                    <a:spcPts val="0"/>
                  </a:spcBef>
                  <a:spcAft>
                    <a:spcPts val="0"/>
                  </a:spcAft>
                  <a:buFontTx/>
                  <a:buNone/>
                </a:pPr>
                <a:r>
                  <a:rPr lang="en-US" altLang="zh-TW" sz="2400" b="1" dirty="0" smtClean="0">
                    <a:solidFill>
                      <a:srgbClr val="222322"/>
                    </a:solidFill>
                    <a:latin typeface="標楷體" panose="03000509000000000000" pitchFamily="65" charset="-120"/>
                    <a:ea typeface="標楷體" panose="03000509000000000000" pitchFamily="65" charset="-120"/>
                  </a:rPr>
                  <a:t>+</a:t>
                </a:r>
              </a:p>
              <a:p>
                <a:pPr marL="0" indent="0" algn="ctr" defTabSz="914400" eaLnBrk="0" fontAlgn="auto" latinLnBrk="0">
                  <a:lnSpc>
                    <a:spcPct val="100000"/>
                  </a:lnSpc>
                  <a:spcBef>
                    <a:spcPts val="0"/>
                  </a:spcBef>
                  <a:spcAft>
                    <a:spcPts val="0"/>
                  </a:spcAft>
                  <a:buFontTx/>
                  <a:buNone/>
                </a:pPr>
                <a:r>
                  <a:rPr lang="en-US" altLang="zh-TW" sz="2400" b="1" cap="none" dirty="0" smtClean="0">
                    <a:solidFill>
                      <a:srgbClr val="222322"/>
                    </a:solidFill>
                    <a:latin typeface="標楷體" panose="03000509000000000000" pitchFamily="65" charset="-120"/>
                    <a:ea typeface="標楷體" panose="03000509000000000000" pitchFamily="65" charset="-120"/>
                  </a:rPr>
                  <a:t>318</a:t>
                </a:r>
              </a:p>
              <a:p>
                <a:pPr marL="0" indent="0" algn="ctr" defTabSz="914400" eaLnBrk="0" fontAlgn="auto" latinLnBrk="0">
                  <a:lnSpc>
                    <a:spcPct val="100000"/>
                  </a:lnSpc>
                  <a:spcBef>
                    <a:spcPts val="0"/>
                  </a:spcBef>
                  <a:spcAft>
                    <a:spcPts val="0"/>
                  </a:spcAft>
                  <a:buFontTx/>
                  <a:buNone/>
                </a:pPr>
                <a:r>
                  <a:rPr lang="zh-TW" altLang="en-US" sz="2400" b="1" dirty="0" smtClean="0">
                    <a:solidFill>
                      <a:srgbClr val="222322"/>
                    </a:solidFill>
                    <a:latin typeface="標楷體" panose="03000509000000000000" pitchFamily="65" charset="-120"/>
                    <a:ea typeface="標楷體" panose="03000509000000000000" pitchFamily="65" charset="-120"/>
                  </a:rPr>
                  <a:t>的</a:t>
                </a:r>
                <a:endParaRPr lang="en-US" altLang="zh-TW" sz="2400" b="1" dirty="0" smtClean="0">
                  <a:solidFill>
                    <a:srgbClr val="222322"/>
                  </a:solidFill>
                  <a:latin typeface="標楷體" panose="03000509000000000000" pitchFamily="65" charset="-120"/>
                  <a:ea typeface="標楷體" panose="03000509000000000000" pitchFamily="65" charset="-120"/>
                </a:endParaRPr>
              </a:p>
              <a:p>
                <a:pPr marL="0" indent="0" algn="ctr" defTabSz="914400" eaLnBrk="0" fontAlgn="auto" latinLnBrk="0">
                  <a:lnSpc>
                    <a:spcPct val="100000"/>
                  </a:lnSpc>
                  <a:spcBef>
                    <a:spcPts val="0"/>
                  </a:spcBef>
                  <a:spcAft>
                    <a:spcPts val="0"/>
                  </a:spcAft>
                  <a:buFontTx/>
                  <a:buNone/>
                </a:pPr>
                <a:r>
                  <a:rPr lang="zh-TW" altLang="en-US" sz="2400" b="1" dirty="0" smtClean="0">
                    <a:solidFill>
                      <a:srgbClr val="222322"/>
                    </a:solidFill>
                    <a:latin typeface="標楷體" panose="03000509000000000000" pitchFamily="65" charset="-120"/>
                    <a:ea typeface="標楷體" panose="03000509000000000000" pitchFamily="65" charset="-120"/>
                  </a:rPr>
                  <a:t>危</a:t>
                </a:r>
                <a:endParaRPr lang="en-US" altLang="zh-TW" sz="2400" b="1" dirty="0" smtClean="0">
                  <a:solidFill>
                    <a:srgbClr val="222322"/>
                  </a:solidFill>
                  <a:latin typeface="標楷體" panose="03000509000000000000" pitchFamily="65" charset="-120"/>
                  <a:ea typeface="標楷體" panose="03000509000000000000" pitchFamily="65" charset="-120"/>
                </a:endParaRPr>
              </a:p>
              <a:p>
                <a:pPr marL="0" indent="0" algn="ctr" defTabSz="914400" eaLnBrk="0" fontAlgn="auto" latinLnBrk="0">
                  <a:lnSpc>
                    <a:spcPct val="100000"/>
                  </a:lnSpc>
                  <a:spcBef>
                    <a:spcPts val="0"/>
                  </a:spcBef>
                  <a:spcAft>
                    <a:spcPts val="0"/>
                  </a:spcAft>
                  <a:buFontTx/>
                  <a:buNone/>
                </a:pPr>
                <a:r>
                  <a:rPr lang="zh-TW" altLang="en-US" sz="2400" b="1" dirty="0" smtClean="0">
                    <a:solidFill>
                      <a:srgbClr val="222322"/>
                    </a:solidFill>
                    <a:latin typeface="標楷體" panose="03000509000000000000" pitchFamily="65" charset="-120"/>
                    <a:ea typeface="標楷體" panose="03000509000000000000" pitchFamily="65" charset="-120"/>
                  </a:rPr>
                  <a:t>機</a:t>
                </a:r>
                <a:endParaRPr lang="ko-KR" altLang="en-US" sz="2400" b="1" cap="none" dirty="0">
                  <a:solidFill>
                    <a:srgbClr val="222322"/>
                  </a:solidFill>
                  <a:latin typeface="標楷體" panose="03000509000000000000" pitchFamily="65" charset="-120"/>
                </a:endParaRPr>
              </a:p>
            </p:txBody>
          </p:sp>
        </p:grpSp>
        <p:grpSp>
          <p:nvGrpSpPr>
            <p:cNvPr id="30" name="组合 29">
              <a:extLst>
                <a:ext uri="{FF2B5EF4-FFF2-40B4-BE49-F238E27FC236}">
                  <a16:creationId xmlns:a16="http://schemas.microsoft.com/office/drawing/2014/main" id="{42013ECF-C301-4017-B010-7F0512E5F18B}"/>
                </a:ext>
              </a:extLst>
            </p:cNvPr>
            <p:cNvGrpSpPr/>
            <p:nvPr/>
          </p:nvGrpSpPr>
          <p:grpSpPr>
            <a:xfrm>
              <a:off x="6032417" y="2097467"/>
              <a:ext cx="1931918" cy="4609843"/>
              <a:chOff x="3716093" y="2000949"/>
              <a:chExt cx="1931918" cy="4609843"/>
            </a:xfrm>
          </p:grpSpPr>
          <p:sp>
            <p:nvSpPr>
              <p:cNvPr id="32" name="文本框 37">
                <a:extLst>
                  <a:ext uri="{FF2B5EF4-FFF2-40B4-BE49-F238E27FC236}">
                    <a16:creationId xmlns:a16="http://schemas.microsoft.com/office/drawing/2014/main" id="{F14DDBD8-534F-4BF5-9446-A7B4464A20A2}"/>
                  </a:ext>
                </a:extLst>
              </p:cNvPr>
              <p:cNvSpPr txBox="1"/>
              <p:nvPr/>
            </p:nvSpPr>
            <p:spPr>
              <a:xfrm>
                <a:off x="3716093" y="2000949"/>
                <a:ext cx="866060" cy="6551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dirty="0" smtClean="0">
                    <a:solidFill>
                      <a:srgbClr val="222322"/>
                    </a:solidFill>
                    <a:latin typeface="標楷體" panose="03000509000000000000" pitchFamily="65" charset="-120"/>
                    <a:ea typeface="標楷體" panose="03000509000000000000" pitchFamily="65" charset="-120"/>
                  </a:rPr>
                  <a:t>貳</a:t>
                </a:r>
                <a:endParaRPr lang="zh-CN" altLang="en-US" sz="4800" dirty="0">
                  <a:solidFill>
                    <a:srgbClr val="222322"/>
                  </a:solidFill>
                  <a:latin typeface="標楷體" panose="03000509000000000000" pitchFamily="65" charset="-120"/>
                  <a:ea typeface="標楷體" panose="03000509000000000000" pitchFamily="65" charset="-120"/>
                </a:endParaRPr>
              </a:p>
            </p:txBody>
          </p:sp>
          <p:sp>
            <p:nvSpPr>
              <p:cNvPr id="33" name="文本框 34">
                <a:extLst>
                  <a:ext uri="{FF2B5EF4-FFF2-40B4-BE49-F238E27FC236}">
                    <a16:creationId xmlns:a16="http://schemas.microsoft.com/office/drawing/2014/main" id="{5FDFAB3B-1E61-4408-B975-04A075A19C5D}"/>
                  </a:ext>
                </a:extLst>
              </p:cNvPr>
              <p:cNvSpPr txBox="1"/>
              <p:nvPr/>
            </p:nvSpPr>
            <p:spPr>
              <a:xfrm>
                <a:off x="5022416" y="2752447"/>
                <a:ext cx="625595" cy="3858345"/>
              </a:xfrm>
              <a:prstGeom prst="rect">
                <a:avLst/>
              </a:prstGeom>
              <a:noFill/>
            </p:spPr>
            <p:txBody>
              <a:bodyPr vert="horz" wrap="square" lIns="91440" tIns="45720" rIns="91440" bIns="45720" numCol="1"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a:r>
                  <a:rPr lang="zh-TW" altLang="en-US" sz="2400" b="1" dirty="0">
                    <a:solidFill>
                      <a:srgbClr val="222322"/>
                    </a:solidFill>
                    <a:latin typeface="標楷體" panose="03000509000000000000" pitchFamily="65" charset="-120"/>
                    <a:ea typeface="標楷體" panose="03000509000000000000" pitchFamily="65" charset="-120"/>
                  </a:rPr>
                  <a:t>細說藥</a:t>
                </a:r>
                <a:r>
                  <a:rPr lang="zh-TW" altLang="en-US" sz="2400" b="1" dirty="0" smtClean="0">
                    <a:solidFill>
                      <a:srgbClr val="222322"/>
                    </a:solidFill>
                    <a:latin typeface="標楷體" panose="03000509000000000000" pitchFamily="65" charset="-120"/>
                    <a:ea typeface="標楷體" panose="03000509000000000000" pitchFamily="65" charset="-120"/>
                  </a:rPr>
                  <a:t>事法第</a:t>
                </a:r>
                <a:r>
                  <a:rPr lang="en-US" altLang="zh-TW" sz="2400" b="1" dirty="0" smtClean="0">
                    <a:solidFill>
                      <a:srgbClr val="222322"/>
                    </a:solidFill>
                    <a:latin typeface="標楷體" panose="03000509000000000000" pitchFamily="65" charset="-120"/>
                    <a:ea typeface="標楷體" panose="03000509000000000000" pitchFamily="65" charset="-120"/>
                  </a:rPr>
                  <a:t>103</a:t>
                </a:r>
                <a:r>
                  <a:rPr lang="zh-TW" altLang="en-US" sz="2400" b="1" dirty="0" smtClean="0">
                    <a:solidFill>
                      <a:srgbClr val="222322"/>
                    </a:solidFill>
                    <a:latin typeface="標楷體" panose="03000509000000000000" pitchFamily="65" charset="-120"/>
                    <a:ea typeface="標楷體" panose="03000509000000000000" pitchFamily="65" charset="-120"/>
                  </a:rPr>
                  <a:t>條之前世今生</a:t>
                </a:r>
                <a:endParaRPr lang="ko-KR" altLang="en-US" sz="2400" b="1" dirty="0">
                  <a:solidFill>
                    <a:srgbClr val="222322"/>
                  </a:solidFill>
                  <a:latin typeface="標楷體" panose="03000509000000000000" pitchFamily="65" charset="-120"/>
                </a:endParaRPr>
              </a:p>
            </p:txBody>
          </p:sp>
        </p:grpSp>
        <p:grpSp>
          <p:nvGrpSpPr>
            <p:cNvPr id="34" name="组合 33">
              <a:extLst>
                <a:ext uri="{FF2B5EF4-FFF2-40B4-BE49-F238E27FC236}">
                  <a16:creationId xmlns:a16="http://schemas.microsoft.com/office/drawing/2014/main" id="{4F6EA58E-0B29-47A4-8E57-ADAF37AB3769}"/>
                </a:ext>
              </a:extLst>
            </p:cNvPr>
            <p:cNvGrpSpPr/>
            <p:nvPr/>
          </p:nvGrpSpPr>
          <p:grpSpPr>
            <a:xfrm>
              <a:off x="6110678" y="2140025"/>
              <a:ext cx="2045136" cy="4849615"/>
              <a:chOff x="2537015" y="2043507"/>
              <a:chExt cx="2045136" cy="4849615"/>
            </a:xfrm>
          </p:grpSpPr>
          <p:sp>
            <p:nvSpPr>
              <p:cNvPr id="35" name="文本框 37">
                <a:extLst>
                  <a:ext uri="{FF2B5EF4-FFF2-40B4-BE49-F238E27FC236}">
                    <a16:creationId xmlns:a16="http://schemas.microsoft.com/office/drawing/2014/main" id="{35ED3B34-6C55-4C8D-B518-54715FE3EB98}"/>
                  </a:ext>
                </a:extLst>
              </p:cNvPr>
              <p:cNvSpPr txBox="1"/>
              <p:nvPr/>
            </p:nvSpPr>
            <p:spPr>
              <a:xfrm>
                <a:off x="3716091" y="2043507"/>
                <a:ext cx="866060" cy="6066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400" dirty="0" smtClean="0">
                    <a:solidFill>
                      <a:srgbClr val="222322"/>
                    </a:solidFill>
                    <a:latin typeface="標楷體" panose="03000509000000000000" pitchFamily="65" charset="-120"/>
                    <a:ea typeface="標楷體" panose="03000509000000000000" pitchFamily="65" charset="-120"/>
                  </a:rPr>
                  <a:t>三</a:t>
                </a:r>
                <a:endParaRPr lang="zh-CN" altLang="en-US" sz="4400" dirty="0">
                  <a:solidFill>
                    <a:srgbClr val="222322"/>
                  </a:solidFill>
                  <a:latin typeface="標楷體" panose="03000509000000000000" pitchFamily="65" charset="-120"/>
                  <a:ea typeface="標楷體" panose="03000509000000000000" pitchFamily="65" charset="-120"/>
                </a:endParaRPr>
              </a:p>
            </p:txBody>
          </p:sp>
          <p:sp>
            <p:nvSpPr>
              <p:cNvPr id="36" name="文本框 34">
                <a:extLst>
                  <a:ext uri="{FF2B5EF4-FFF2-40B4-BE49-F238E27FC236}">
                    <a16:creationId xmlns:a16="http://schemas.microsoft.com/office/drawing/2014/main" id="{364228B3-D94B-475F-9798-A03ED07CDBEB}"/>
                  </a:ext>
                </a:extLst>
              </p:cNvPr>
              <p:cNvSpPr txBox="1"/>
              <p:nvPr/>
            </p:nvSpPr>
            <p:spPr>
              <a:xfrm>
                <a:off x="2537015" y="2743581"/>
                <a:ext cx="544439" cy="4149541"/>
              </a:xfrm>
              <a:prstGeom prst="rect">
                <a:avLst/>
              </a:prstGeom>
              <a:noFill/>
            </p:spPr>
            <p:txBody>
              <a:bodyPr vert="horz" wrap="square" lIns="91440" tIns="45720" rIns="91440" bIns="45720" numCol="1"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a:r>
                  <a:rPr lang="zh-TW" altLang="en-US" sz="2400" b="1" dirty="0" smtClean="0">
                    <a:solidFill>
                      <a:srgbClr val="222322"/>
                    </a:solidFill>
                    <a:latin typeface="標楷體" panose="03000509000000000000" pitchFamily="65" charset="-120"/>
                    <a:ea typeface="標楷體" panose="03000509000000000000" pitchFamily="65" charset="-120"/>
                  </a:rPr>
                  <a:t>中藥執業身份</a:t>
                </a:r>
                <a:endParaRPr lang="en-US" altLang="zh-TW" sz="2400" b="1" dirty="0" smtClean="0">
                  <a:solidFill>
                    <a:srgbClr val="222322"/>
                  </a:solidFill>
                  <a:latin typeface="標楷體" panose="03000509000000000000" pitchFamily="65" charset="-120"/>
                  <a:ea typeface="標楷體" panose="03000509000000000000" pitchFamily="65" charset="-120"/>
                </a:endParaRPr>
              </a:p>
              <a:p>
                <a:pPr algn="ctr" eaLnBrk="0"/>
                <a:r>
                  <a:rPr lang="zh-TW" altLang="en-US" sz="2400" b="1" dirty="0" smtClean="0">
                    <a:solidFill>
                      <a:srgbClr val="222322"/>
                    </a:solidFill>
                    <a:latin typeface="標楷體" panose="03000509000000000000" pitchFamily="65" charset="-120"/>
                    <a:ea typeface="標楷體" panose="03000509000000000000" pitchFamily="65" charset="-120"/>
                  </a:rPr>
                  <a:t>爭議</a:t>
                </a:r>
                <a:endParaRPr lang="en-US" altLang="zh-TW" sz="2400" b="1" dirty="0" smtClean="0">
                  <a:solidFill>
                    <a:srgbClr val="222322"/>
                  </a:solidFill>
                  <a:latin typeface="標楷體" panose="03000509000000000000" pitchFamily="65" charset="-120"/>
                  <a:ea typeface="標楷體" panose="03000509000000000000" pitchFamily="65" charset="-120"/>
                </a:endParaRPr>
              </a:p>
              <a:p>
                <a:pPr algn="ctr" eaLnBrk="0"/>
                <a:r>
                  <a:rPr lang="zh-TW" altLang="en-US" sz="2400" b="1" dirty="0" smtClean="0">
                    <a:solidFill>
                      <a:srgbClr val="222322"/>
                    </a:solidFill>
                    <a:latin typeface="標楷體" panose="03000509000000000000" pitchFamily="65" charset="-120"/>
                    <a:ea typeface="標楷體" panose="03000509000000000000" pitchFamily="65" charset="-120"/>
                  </a:rPr>
                  <a:t>為何說不清</a:t>
                </a:r>
                <a:endParaRPr lang="en-US" altLang="zh-TW" sz="2400" b="1" dirty="0" smtClean="0">
                  <a:solidFill>
                    <a:srgbClr val="222322"/>
                  </a:solidFill>
                  <a:latin typeface="標楷體" panose="03000509000000000000" pitchFamily="65" charset="-120"/>
                  <a:ea typeface="標楷體" panose="03000509000000000000" pitchFamily="65" charset="-120"/>
                </a:endParaRPr>
              </a:p>
              <a:p>
                <a:pPr algn="ctr" eaLnBrk="0"/>
                <a:r>
                  <a:rPr lang="en-US" altLang="zh-TW" sz="2400" b="1" dirty="0" smtClean="0">
                    <a:solidFill>
                      <a:srgbClr val="222322"/>
                    </a:solidFill>
                    <a:latin typeface="標楷體" panose="03000509000000000000" pitchFamily="65" charset="-120"/>
                    <a:ea typeface="標楷體" panose="03000509000000000000" pitchFamily="65" charset="-120"/>
                  </a:rPr>
                  <a:t>?</a:t>
                </a:r>
                <a:endParaRPr lang="ko-KR" altLang="en-US" sz="2400" b="1" dirty="0">
                  <a:solidFill>
                    <a:srgbClr val="222322"/>
                  </a:solidFill>
                  <a:latin typeface="標楷體" panose="03000509000000000000" pitchFamily="65" charset="-120"/>
                </a:endParaRPr>
              </a:p>
            </p:txBody>
          </p:sp>
        </p:grpSp>
        <p:grpSp>
          <p:nvGrpSpPr>
            <p:cNvPr id="37" name="组合 36">
              <a:extLst>
                <a:ext uri="{FF2B5EF4-FFF2-40B4-BE49-F238E27FC236}">
                  <a16:creationId xmlns:a16="http://schemas.microsoft.com/office/drawing/2014/main" id="{1A10F845-6E10-4917-883F-92DD80CEAA21}"/>
                </a:ext>
              </a:extLst>
            </p:cNvPr>
            <p:cNvGrpSpPr/>
            <p:nvPr/>
          </p:nvGrpSpPr>
          <p:grpSpPr>
            <a:xfrm>
              <a:off x="8571723" y="2146361"/>
              <a:ext cx="866060" cy="3678033"/>
              <a:chOff x="3740722" y="2049843"/>
              <a:chExt cx="866060" cy="3678033"/>
            </a:xfrm>
          </p:grpSpPr>
          <p:sp>
            <p:nvSpPr>
              <p:cNvPr id="38" name="文本框 37">
                <a:extLst>
                  <a:ext uri="{FF2B5EF4-FFF2-40B4-BE49-F238E27FC236}">
                    <a16:creationId xmlns:a16="http://schemas.microsoft.com/office/drawing/2014/main" id="{542D373D-D225-47BC-B7DB-5196C48968BA}"/>
                  </a:ext>
                </a:extLst>
              </p:cNvPr>
              <p:cNvSpPr txBox="1"/>
              <p:nvPr/>
            </p:nvSpPr>
            <p:spPr>
              <a:xfrm>
                <a:off x="3740722" y="2049843"/>
                <a:ext cx="866060" cy="6066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400" dirty="0">
                    <a:solidFill>
                      <a:srgbClr val="222322"/>
                    </a:solidFill>
                    <a:latin typeface="標楷體" panose="03000509000000000000" pitchFamily="65" charset="-120"/>
                    <a:ea typeface="標楷體" panose="03000509000000000000" pitchFamily="65" charset="-120"/>
                  </a:rPr>
                  <a:t>肆</a:t>
                </a:r>
              </a:p>
            </p:txBody>
          </p:sp>
          <p:sp>
            <p:nvSpPr>
              <p:cNvPr id="39" name="文本框 34">
                <a:extLst>
                  <a:ext uri="{FF2B5EF4-FFF2-40B4-BE49-F238E27FC236}">
                    <a16:creationId xmlns:a16="http://schemas.microsoft.com/office/drawing/2014/main" id="{5BDE4AE5-B5CF-4E1A-B43D-B248B0B38FCD}"/>
                  </a:ext>
                </a:extLst>
              </p:cNvPr>
              <p:cNvSpPr txBox="1"/>
              <p:nvPr/>
            </p:nvSpPr>
            <p:spPr>
              <a:xfrm>
                <a:off x="3826461" y="2743118"/>
                <a:ext cx="504512" cy="2984758"/>
              </a:xfrm>
              <a:prstGeom prst="rect">
                <a:avLst/>
              </a:prstGeom>
              <a:noFill/>
            </p:spPr>
            <p:txBody>
              <a:bodyPr vert="horz" wrap="square" lIns="91440" tIns="45720" rIns="91440" bIns="45720" numCol="1"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a:r>
                  <a:rPr lang="zh-TW" altLang="en-US" sz="2400" b="1" dirty="0">
                    <a:solidFill>
                      <a:srgbClr val="222322"/>
                    </a:solidFill>
                    <a:latin typeface="標楷體" panose="03000509000000000000" pitchFamily="65" charset="-120"/>
                    <a:ea typeface="標楷體" panose="03000509000000000000" pitchFamily="65" charset="-120"/>
                  </a:rPr>
                  <a:t>制度裂縫下的專業</a:t>
                </a:r>
                <a:r>
                  <a:rPr lang="zh-TW" altLang="en-US" sz="2400" b="1" dirty="0" smtClean="0">
                    <a:solidFill>
                      <a:srgbClr val="222322"/>
                    </a:solidFill>
                    <a:latin typeface="標楷體" panose="03000509000000000000" pitchFamily="65" charset="-120"/>
                    <a:ea typeface="標楷體" panose="03000509000000000000" pitchFamily="65" charset="-120"/>
                  </a:rPr>
                  <a:t>困境</a:t>
                </a:r>
                <a:endParaRPr lang="ko-KR" altLang="en-US" sz="2800" cap="none" dirty="0">
                  <a:solidFill>
                    <a:srgbClr val="222322"/>
                  </a:solidFill>
                  <a:latin typeface="+mn-ea"/>
                </a:endParaRPr>
              </a:p>
            </p:txBody>
          </p:sp>
        </p:grpSp>
      </p:grpSp>
      <p:sp>
        <p:nvSpPr>
          <p:cNvPr id="9" name="文字方塊 8"/>
          <p:cNvSpPr txBox="1"/>
          <p:nvPr/>
        </p:nvSpPr>
        <p:spPr>
          <a:xfrm>
            <a:off x="9006668" y="4524708"/>
            <a:ext cx="830997" cy="2236303"/>
          </a:xfrm>
          <a:prstGeom prst="rect">
            <a:avLst/>
          </a:prstGeom>
          <a:noFill/>
        </p:spPr>
        <p:txBody>
          <a:bodyPr vert="eaVert" wrap="square" rtlCol="0">
            <a:spAutoFit/>
          </a:bodyPr>
          <a:lstStyle/>
          <a:p>
            <a:r>
              <a:rPr lang="zh-TW" altLang="en-US" sz="2400" b="1" dirty="0" smtClean="0">
                <a:solidFill>
                  <a:srgbClr val="222322"/>
                </a:solidFill>
                <a:latin typeface="標楷體" panose="03000509000000000000" pitchFamily="65" charset="-120"/>
                <a:ea typeface="標楷體" panose="03000509000000000000" pitchFamily="65" charset="-120"/>
              </a:rPr>
              <a:t>與</a:t>
            </a:r>
            <a:r>
              <a:rPr lang="zh-TW" altLang="en-US" sz="2400" b="1" dirty="0">
                <a:solidFill>
                  <a:srgbClr val="222322"/>
                </a:solidFill>
                <a:latin typeface="標楷體" panose="03000509000000000000" pitchFamily="65" charset="-120"/>
                <a:ea typeface="標楷體" panose="03000509000000000000" pitchFamily="65" charset="-120"/>
              </a:rPr>
              <a:t>未來路徑</a:t>
            </a:r>
          </a:p>
          <a:p>
            <a:endParaRPr lang="zh-TW" altLang="en-US" dirty="0"/>
          </a:p>
        </p:txBody>
      </p:sp>
    </p:spTree>
    <p:extLst>
      <p:ext uri="{BB962C8B-B14F-4D97-AF65-F5344CB8AC3E}">
        <p14:creationId xmlns:p14="http://schemas.microsoft.com/office/powerpoint/2010/main" val="262071237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2" name="文字方塊 1"/>
          <p:cNvSpPr txBox="1"/>
          <p:nvPr/>
        </p:nvSpPr>
        <p:spPr>
          <a:xfrm>
            <a:off x="617579" y="901147"/>
            <a:ext cx="11315918" cy="2677656"/>
          </a:xfrm>
          <a:prstGeom prst="rect">
            <a:avLst/>
          </a:prstGeom>
          <a:noFill/>
        </p:spPr>
        <p:txBody>
          <a:bodyPr wrap="none" rtlCol="0">
            <a:spAutoFit/>
          </a:bodyPr>
          <a:lstStyle/>
          <a:p>
            <a:r>
              <a:rPr lang="en-US" altLang="zh-TW" sz="2800" b="1" dirty="0">
                <a:latin typeface="標楷體" panose="03000509000000000000" pitchFamily="65" charset="-120"/>
                <a:ea typeface="標楷體" panose="03000509000000000000" pitchFamily="65" charset="-120"/>
              </a:rPr>
              <a:t>1970</a:t>
            </a:r>
            <a:r>
              <a:rPr lang="zh-TW" altLang="en-US" sz="2800" b="1" dirty="0">
                <a:latin typeface="標楷體" panose="03000509000000000000" pitchFamily="65" charset="-120"/>
                <a:ea typeface="標楷體" panose="03000509000000000000" pitchFamily="65" charset="-120"/>
              </a:rPr>
              <a:t>年</a:t>
            </a:r>
            <a:r>
              <a:rPr lang="en-US" altLang="zh-TW" sz="2800" b="1" dirty="0">
                <a:latin typeface="標楷體" panose="03000509000000000000" pitchFamily="65" charset="-120"/>
                <a:ea typeface="標楷體" panose="03000509000000000000" pitchFamily="65" charset="-120"/>
              </a:rPr>
              <a:t>8</a:t>
            </a:r>
            <a:r>
              <a:rPr lang="zh-TW" altLang="en-US" sz="2800" b="1" dirty="0">
                <a:latin typeface="標楷體" panose="03000509000000000000" pitchFamily="65" charset="-120"/>
                <a:ea typeface="標楷體" panose="03000509000000000000" pitchFamily="65" charset="-120"/>
              </a:rPr>
              <a:t>月</a:t>
            </a:r>
            <a:r>
              <a:rPr lang="en-US" altLang="zh-TW" sz="2800" b="1" dirty="0">
                <a:latin typeface="標楷體" panose="03000509000000000000" pitchFamily="65" charset="-120"/>
                <a:ea typeface="標楷體" panose="03000509000000000000" pitchFamily="65" charset="-120"/>
              </a:rPr>
              <a:t>17</a:t>
            </a:r>
            <a:r>
              <a:rPr lang="zh-TW" altLang="en-US" sz="2800" b="1" dirty="0">
                <a:latin typeface="標楷體" panose="03000509000000000000" pitchFamily="65" charset="-120"/>
                <a:ea typeface="標楷體" panose="03000509000000000000" pitchFamily="65" charset="-120"/>
              </a:rPr>
              <a:t>日公布「</a:t>
            </a:r>
            <a:r>
              <a:rPr lang="zh-TW" altLang="en-US" sz="2800" b="1" dirty="0">
                <a:solidFill>
                  <a:srgbClr val="C00000"/>
                </a:solidFill>
                <a:latin typeface="標楷體" panose="03000509000000000000" pitchFamily="65" charset="-120"/>
                <a:ea typeface="標楷體" panose="03000509000000000000" pitchFamily="65" charset="-120"/>
              </a:rPr>
              <a:t>藥物藥商管理法</a:t>
            </a:r>
            <a:r>
              <a:rPr lang="zh-TW" altLang="en-US" sz="2800" b="1" dirty="0">
                <a:latin typeface="標楷體" panose="03000509000000000000" pitchFamily="65" charset="-120"/>
                <a:ea typeface="標楷體" panose="03000509000000000000" pitchFamily="65" charset="-120"/>
              </a:rPr>
              <a:t>」，對藥商之處理更難適法</a:t>
            </a:r>
            <a:r>
              <a:rPr lang="zh-TW" altLang="en-US" sz="2800" b="1" dirty="0" smtClean="0">
                <a:latin typeface="標楷體" panose="03000509000000000000" pitchFamily="65" charset="-120"/>
                <a:ea typeface="標楷體" panose="03000509000000000000" pitchFamily="65" charset="-120"/>
              </a:rPr>
              <a:t>，</a:t>
            </a:r>
            <a:endParaRPr lang="en-US" altLang="zh-TW" sz="2800" b="1" dirty="0">
              <a:latin typeface="標楷體" panose="03000509000000000000" pitchFamily="65" charset="-120"/>
              <a:ea typeface="標楷體" panose="03000509000000000000" pitchFamily="65" charset="-120"/>
            </a:endParaRPr>
          </a:p>
          <a:p>
            <a:r>
              <a:rPr lang="zh-TW" altLang="en-US" sz="2800" b="1" dirty="0" smtClean="0">
                <a:latin typeface="標楷體" panose="03000509000000000000" pitchFamily="65" charset="-120"/>
                <a:ea typeface="標楷體" panose="03000509000000000000" pitchFamily="65" charset="-120"/>
              </a:rPr>
              <a:t>內政部</a:t>
            </a:r>
            <a:r>
              <a:rPr lang="zh-TW" altLang="en-US" sz="2800" b="1" dirty="0">
                <a:latin typeface="標楷體" panose="03000509000000000000" pitchFamily="65" charset="-120"/>
                <a:ea typeface="標楷體" panose="03000509000000000000" pitchFamily="65" charset="-120"/>
              </a:rPr>
              <a:t>於</a:t>
            </a:r>
            <a:r>
              <a:rPr lang="en-US" altLang="zh-TW" sz="2800" b="1" dirty="0">
                <a:latin typeface="標楷體" panose="03000509000000000000" pitchFamily="65" charset="-120"/>
                <a:ea typeface="標楷體" panose="03000509000000000000" pitchFamily="65" charset="-120"/>
              </a:rPr>
              <a:t>1970</a:t>
            </a:r>
            <a:r>
              <a:rPr lang="zh-TW" altLang="en-US" sz="2800" b="1" dirty="0">
                <a:latin typeface="標楷體" panose="03000509000000000000" pitchFamily="65" charset="-120"/>
                <a:ea typeface="標楷體" panose="03000509000000000000" pitchFamily="65" charset="-120"/>
              </a:rPr>
              <a:t>年</a:t>
            </a:r>
            <a:r>
              <a:rPr lang="en-US" altLang="zh-TW" sz="2800" b="1" dirty="0">
                <a:latin typeface="標楷體" panose="03000509000000000000" pitchFamily="65" charset="-120"/>
                <a:ea typeface="標楷體" panose="03000509000000000000" pitchFamily="65" charset="-120"/>
              </a:rPr>
              <a:t>12</a:t>
            </a:r>
            <a:r>
              <a:rPr lang="zh-TW" altLang="en-US" sz="2800" b="1" dirty="0">
                <a:latin typeface="標楷體" panose="03000509000000000000" pitchFamily="65" charset="-120"/>
                <a:ea typeface="標楷體" panose="03000509000000000000" pitchFamily="65" charset="-120"/>
              </a:rPr>
              <a:t>月</a:t>
            </a:r>
            <a:r>
              <a:rPr lang="en-US" altLang="zh-TW" sz="2800" b="1"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日指示台灣省衛生處：「前台灣省依</a:t>
            </a:r>
            <a:r>
              <a:rPr lang="zh-TW" altLang="en-US" sz="2800" b="1" dirty="0" smtClean="0">
                <a:latin typeface="標楷體" panose="03000509000000000000" pitchFamily="65" charset="-120"/>
                <a:ea typeface="標楷體" panose="03000509000000000000" pitchFamily="65" charset="-120"/>
              </a:rPr>
              <a:t>地方</a:t>
            </a:r>
            <a:endParaRPr lang="en-US" altLang="zh-TW" sz="2800" b="1" dirty="0" smtClean="0">
              <a:latin typeface="標楷體" panose="03000509000000000000" pitchFamily="65" charset="-120"/>
              <a:ea typeface="標楷體" panose="03000509000000000000" pitchFamily="65" charset="-120"/>
            </a:endParaRPr>
          </a:p>
          <a:p>
            <a:r>
              <a:rPr lang="zh-TW" altLang="en-US" sz="2800" b="1" dirty="0" smtClean="0">
                <a:latin typeface="標楷體" panose="03000509000000000000" pitchFamily="65" charset="-120"/>
                <a:ea typeface="標楷體" panose="03000509000000000000" pitchFamily="65" charset="-120"/>
              </a:rPr>
              <a:t>單行</a:t>
            </a:r>
            <a:r>
              <a:rPr lang="zh-TW" altLang="en-US" sz="2800" b="1" dirty="0">
                <a:latin typeface="標楷體" panose="03000509000000000000" pitchFamily="65" charset="-120"/>
                <a:ea typeface="標楷體" panose="03000509000000000000" pitchFamily="65" charset="-120"/>
              </a:rPr>
              <a:t>法規發給執照之各種藥商的管理，藥物藥商管理法內無</a:t>
            </a:r>
            <a:r>
              <a:rPr lang="zh-TW" altLang="en-US" sz="2800" b="1" dirty="0" smtClean="0">
                <a:latin typeface="標楷體" panose="03000509000000000000" pitchFamily="65" charset="-120"/>
                <a:ea typeface="標楷體" panose="03000509000000000000" pitchFamily="65" charset="-120"/>
              </a:rPr>
              <a:t>明文</a:t>
            </a:r>
            <a:endParaRPr lang="en-US" altLang="zh-TW" sz="2800" b="1" dirty="0" smtClean="0">
              <a:latin typeface="標楷體" panose="03000509000000000000" pitchFamily="65" charset="-120"/>
              <a:ea typeface="標楷體" panose="03000509000000000000" pitchFamily="65" charset="-120"/>
            </a:endParaRPr>
          </a:p>
          <a:p>
            <a:r>
              <a:rPr lang="zh-TW" altLang="en-US" sz="2800" b="1" dirty="0" smtClean="0">
                <a:latin typeface="標楷體" panose="03000509000000000000" pitchFamily="65" charset="-120"/>
                <a:ea typeface="標楷體" panose="03000509000000000000" pitchFamily="65" charset="-120"/>
              </a:rPr>
              <a:t>規定</a:t>
            </a:r>
            <a:r>
              <a:rPr lang="zh-TW" altLang="en-US" sz="2800" b="1" dirty="0">
                <a:latin typeface="標楷體" panose="03000509000000000000" pitchFamily="65" charset="-120"/>
                <a:ea typeface="標楷體" panose="03000509000000000000" pitchFamily="65" charset="-120"/>
              </a:rPr>
              <a:t>者，在衛生署未成立以前似應暫緩處理」。並待衛生署</a:t>
            </a:r>
            <a:r>
              <a:rPr lang="zh-TW" altLang="en-US" sz="2800" b="1" dirty="0" smtClean="0">
                <a:latin typeface="標楷體" panose="03000509000000000000" pitchFamily="65" charset="-120"/>
                <a:ea typeface="標楷體" panose="03000509000000000000" pitchFamily="65" charset="-120"/>
              </a:rPr>
              <a:t>成立</a:t>
            </a:r>
            <a:endParaRPr lang="en-US" altLang="zh-TW" sz="2800" b="1" dirty="0" smtClean="0">
              <a:latin typeface="標楷體" panose="03000509000000000000" pitchFamily="65" charset="-120"/>
              <a:ea typeface="標楷體" panose="03000509000000000000" pitchFamily="65" charset="-120"/>
            </a:endParaRPr>
          </a:p>
          <a:p>
            <a:r>
              <a:rPr lang="zh-TW" altLang="en-US" sz="2800" b="1" dirty="0" smtClean="0">
                <a:latin typeface="標楷體" panose="03000509000000000000" pitchFamily="65" charset="-120"/>
                <a:ea typeface="標楷體" panose="03000509000000000000" pitchFamily="65" charset="-120"/>
              </a:rPr>
              <a:t>後</a:t>
            </a:r>
            <a:r>
              <a:rPr lang="zh-TW" altLang="en-US" sz="2800" b="1" dirty="0">
                <a:latin typeface="標楷體" panose="03000509000000000000" pitchFamily="65" charset="-120"/>
                <a:ea typeface="標楷體" panose="03000509000000000000" pitchFamily="65" charset="-120"/>
              </a:rPr>
              <a:t>，於</a:t>
            </a:r>
            <a:r>
              <a:rPr lang="en-US" altLang="zh-TW" sz="2800" b="1" dirty="0">
                <a:latin typeface="標楷體" panose="03000509000000000000" pitchFamily="65" charset="-120"/>
                <a:ea typeface="標楷體" panose="03000509000000000000" pitchFamily="65" charset="-120"/>
              </a:rPr>
              <a:t>1973</a:t>
            </a:r>
            <a:r>
              <a:rPr lang="zh-TW" altLang="en-US" sz="2800" b="1" dirty="0">
                <a:latin typeface="標楷體" panose="03000509000000000000" pitchFamily="65" charset="-120"/>
                <a:ea typeface="標楷體" panose="03000509000000000000" pitchFamily="65" charset="-120"/>
              </a:rPr>
              <a:t>年訂定「藥商整頓方案」，遵循藥物藥商管理法</a:t>
            </a:r>
            <a:r>
              <a:rPr lang="zh-TW" altLang="en-US" sz="2800" b="1" dirty="0" smtClean="0">
                <a:latin typeface="標楷體" panose="03000509000000000000" pitchFamily="65" charset="-120"/>
                <a:ea typeface="標楷體" panose="03000509000000000000" pitchFamily="65" charset="-120"/>
              </a:rPr>
              <a:t>之</a:t>
            </a:r>
            <a:endParaRPr lang="en-US" altLang="zh-TW" sz="2800" b="1" dirty="0" smtClean="0">
              <a:latin typeface="標楷體" panose="03000509000000000000" pitchFamily="65" charset="-120"/>
              <a:ea typeface="標楷體" panose="03000509000000000000" pitchFamily="65" charset="-120"/>
            </a:endParaRPr>
          </a:p>
          <a:p>
            <a:r>
              <a:rPr lang="zh-TW" altLang="en-US" sz="2800" b="1" dirty="0" smtClean="0">
                <a:latin typeface="標楷體" panose="03000509000000000000" pitchFamily="65" charset="-120"/>
                <a:ea typeface="標楷體" panose="03000509000000000000" pitchFamily="65" charset="-120"/>
              </a:rPr>
              <a:t>精神</a:t>
            </a:r>
            <a:r>
              <a:rPr lang="zh-TW" altLang="en-US" sz="2800" b="1" dirty="0">
                <a:latin typeface="標楷體" panose="03000509000000000000" pitchFamily="65" charset="-120"/>
                <a:ea typeface="標楷體" panose="03000509000000000000" pitchFamily="65" charset="-120"/>
              </a:rPr>
              <a:t>，謀求法理情兼顧之解決途徑，以分期分區方式，逐步輔導</a:t>
            </a:r>
            <a:r>
              <a:rPr lang="zh-TW" altLang="en-US" sz="2800" b="1" dirty="0" smtClean="0">
                <a:latin typeface="標楷體" panose="03000509000000000000" pitchFamily="65" charset="-120"/>
                <a:ea typeface="標楷體" panose="03000509000000000000" pitchFamily="65" charset="-120"/>
              </a:rPr>
              <a:t>改進。</a:t>
            </a:r>
            <a:endParaRPr lang="zh-TW" altLang="en-US"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362163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6" name="矩形 5"/>
          <p:cNvSpPr/>
          <p:nvPr/>
        </p:nvSpPr>
        <p:spPr>
          <a:xfrm>
            <a:off x="622852" y="639006"/>
            <a:ext cx="11066615" cy="5262979"/>
          </a:xfrm>
          <a:prstGeom prst="rect">
            <a:avLst/>
          </a:prstGeom>
        </p:spPr>
        <p:txBody>
          <a:bodyPr wrap="square">
            <a:spAutoFit/>
          </a:bodyPr>
          <a:lstStyle/>
          <a:p>
            <a:r>
              <a:rPr lang="en-US" altLang="zh-TW" b="1" dirty="0"/>
              <a:t>〈</a:t>
            </a:r>
            <a:r>
              <a:rPr lang="zh-TW" altLang="en-US" sz="2800" b="1" dirty="0">
                <a:latin typeface="標楷體" panose="03000509000000000000" pitchFamily="65" charset="-120"/>
                <a:ea typeface="標楷體" panose="03000509000000000000" pitchFamily="65" charset="-120"/>
              </a:rPr>
              <a:t>藥物藥商管理法</a:t>
            </a: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公佈後，依法應由考選部針對該法公佈前已由台灣省各縣市衛生機關登記有案之「中藥商」、「中藥種商」、「臨時中藥種商」計</a:t>
            </a:r>
            <a:r>
              <a:rPr lang="en-US" altLang="zh-TW" sz="2800" b="1" dirty="0">
                <a:latin typeface="標楷體" panose="03000509000000000000" pitchFamily="65" charset="-120"/>
                <a:ea typeface="標楷體" panose="03000509000000000000" pitchFamily="65" charset="-120"/>
              </a:rPr>
              <a:t>7,668</a:t>
            </a:r>
            <a:r>
              <a:rPr lang="zh-TW" altLang="en-US" sz="2800" b="1" dirty="0">
                <a:latin typeface="標楷體" panose="03000509000000000000" pitchFamily="65" charset="-120"/>
                <a:ea typeface="標楷體" panose="03000509000000000000" pitchFamily="65" charset="-120"/>
              </a:rPr>
              <a:t>家業者舉辦考試才能發照，始為適法。但經中藥商一再請願後，衛生署與考選部幾經協商，考選部乃在</a:t>
            </a:r>
            <a:r>
              <a:rPr lang="en-US" altLang="zh-TW" sz="2800" b="1" dirty="0">
                <a:latin typeface="標楷體" panose="03000509000000000000" pitchFamily="65" charset="-120"/>
                <a:ea typeface="標楷體" panose="03000509000000000000" pitchFamily="65" charset="-120"/>
              </a:rPr>
              <a:t>62</a:t>
            </a:r>
            <a:r>
              <a:rPr lang="zh-TW" altLang="en-US" sz="2800" b="1" dirty="0">
                <a:latin typeface="標楷體" panose="03000509000000000000" pitchFamily="65" charset="-120"/>
                <a:ea typeface="標楷體" panose="03000509000000000000" pitchFamily="65" charset="-120"/>
              </a:rPr>
              <a:t>年</a:t>
            </a:r>
            <a:r>
              <a:rPr lang="en-US" altLang="zh-TW" sz="2800" b="1"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月</a:t>
            </a:r>
            <a:r>
              <a:rPr lang="en-US" altLang="zh-TW" sz="2800" b="1" dirty="0">
                <a:latin typeface="標楷體" panose="03000509000000000000" pitchFamily="65" charset="-120"/>
                <a:ea typeface="標楷體" panose="03000509000000000000" pitchFamily="65" charset="-120"/>
              </a:rPr>
              <a:t>15</a:t>
            </a:r>
            <a:r>
              <a:rPr lang="zh-TW" altLang="en-US" sz="2800" b="1" dirty="0">
                <a:latin typeface="標楷體" panose="03000509000000000000" pitchFamily="65" charset="-120"/>
                <a:ea typeface="標楷體" panose="03000509000000000000" pitchFamily="65" charset="-120"/>
              </a:rPr>
              <a:t>日以（</a:t>
            </a:r>
            <a:r>
              <a:rPr lang="en-US" altLang="zh-TW" sz="2800" b="1" dirty="0">
                <a:latin typeface="標楷體" panose="03000509000000000000" pitchFamily="65" charset="-120"/>
                <a:ea typeface="標楷體" panose="03000509000000000000" pitchFamily="65" charset="-120"/>
              </a:rPr>
              <a:t>62</a:t>
            </a:r>
            <a:r>
              <a:rPr lang="zh-TW" altLang="en-US" sz="2800" b="1" dirty="0">
                <a:latin typeface="標楷體" panose="03000509000000000000" pitchFamily="65" charset="-120"/>
                <a:ea typeface="標楷體" panose="03000509000000000000" pitchFamily="65" charset="-120"/>
              </a:rPr>
              <a:t>）選工字第</a:t>
            </a:r>
            <a:r>
              <a:rPr lang="en-US" altLang="zh-TW" sz="2800" b="1" dirty="0">
                <a:latin typeface="標楷體" panose="03000509000000000000" pitchFamily="65" charset="-120"/>
                <a:ea typeface="標楷體" panose="03000509000000000000" pitchFamily="65" charset="-120"/>
              </a:rPr>
              <a:t>0597</a:t>
            </a:r>
            <a:r>
              <a:rPr lang="zh-TW" altLang="en-US" sz="2800" b="1" dirty="0">
                <a:latin typeface="標楷體" panose="03000509000000000000" pitchFamily="65" charset="-120"/>
                <a:ea typeface="標楷體" panose="03000509000000000000" pitchFamily="65" charset="-120"/>
              </a:rPr>
              <a:t>號函覆同意「不必考試」，衛生署也在同年頒定之「藥商整頓方案」中公佈「藥管法公佈前的「中藥商」、「中藥種商」、「臨時中藥種商」，應於藥商整頓方案奉准施行後六個月內，持同原執照向當地衛生局（院）申領換發中藥販賣業者許可執照」，此已明顯證明考試院與衛生署均認定「藥物藥商管理法」第</a:t>
            </a:r>
            <a:r>
              <a:rPr lang="en-US" altLang="zh-TW" sz="2800" b="1" dirty="0">
                <a:latin typeface="標楷體" panose="03000509000000000000" pitchFamily="65" charset="-120"/>
                <a:ea typeface="標楷體" panose="03000509000000000000" pitchFamily="65" charset="-120"/>
              </a:rPr>
              <a:t>24</a:t>
            </a:r>
            <a:r>
              <a:rPr lang="zh-TW" altLang="en-US" sz="2800" b="1" dirty="0">
                <a:latin typeface="標楷體" panose="03000509000000000000" pitchFamily="65" charset="-120"/>
                <a:ea typeface="標楷體" panose="03000509000000000000" pitchFamily="65" charset="-120"/>
              </a:rPr>
              <a:t>條：「確具中藥基本知識及鑑別能力，經地方衛生主管機關登記之人員」之創製，乃為考慮立法前「中藥商」、「中藥種商」、「臨時中藥種商」生計，並非永久性，至為明顯。</a:t>
            </a:r>
          </a:p>
        </p:txBody>
      </p:sp>
    </p:spTree>
    <p:extLst>
      <p:ext uri="{BB962C8B-B14F-4D97-AF65-F5344CB8AC3E}">
        <p14:creationId xmlns:p14="http://schemas.microsoft.com/office/powerpoint/2010/main" val="33473518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2" name="矩形 1"/>
          <p:cNvSpPr/>
          <p:nvPr/>
        </p:nvSpPr>
        <p:spPr>
          <a:xfrm>
            <a:off x="530087" y="302359"/>
            <a:ext cx="11159379" cy="6124754"/>
          </a:xfrm>
          <a:prstGeom prst="rect">
            <a:avLst/>
          </a:prstGeom>
        </p:spPr>
        <p:txBody>
          <a:bodyPr wrap="square">
            <a:spAutoFit/>
          </a:bodyPr>
          <a:lstStyle/>
          <a:p>
            <a:r>
              <a:rPr lang="zh-TW" altLang="en-US" sz="2800" b="1" dirty="0" smtClean="0">
                <a:latin typeface="標楷體" panose="03000509000000000000" pitchFamily="65" charset="-120"/>
                <a:ea typeface="標楷體" panose="03000509000000000000" pitchFamily="65" charset="-120"/>
              </a:rPr>
              <a:t>民國</a:t>
            </a:r>
            <a:r>
              <a:rPr lang="en-US" altLang="zh-TW" sz="2800" b="1" dirty="0" smtClean="0">
                <a:latin typeface="標楷體" panose="03000509000000000000" pitchFamily="65" charset="-120"/>
                <a:ea typeface="標楷體" panose="03000509000000000000" pitchFamily="65" charset="-120"/>
              </a:rPr>
              <a:t>88</a:t>
            </a:r>
            <a:r>
              <a:rPr lang="zh-TW" altLang="en-US" sz="2800" b="1" dirty="0" smtClean="0">
                <a:latin typeface="標楷體" panose="03000509000000000000" pitchFamily="65" charset="-120"/>
                <a:ea typeface="標楷體" panose="03000509000000000000" pitchFamily="65" charset="-120"/>
              </a:rPr>
              <a:t>年藥事法第</a:t>
            </a:r>
            <a:r>
              <a:rPr lang="en-US" altLang="zh-TW" sz="2800" b="1" dirty="0" smtClean="0">
                <a:latin typeface="標楷體" panose="03000509000000000000" pitchFamily="65" charset="-120"/>
                <a:ea typeface="標楷體" panose="03000509000000000000" pitchFamily="65" charset="-120"/>
              </a:rPr>
              <a:t>103</a:t>
            </a:r>
            <a:r>
              <a:rPr lang="zh-TW" altLang="en-US" sz="2800" b="1" dirty="0" smtClean="0">
                <a:latin typeface="標楷體" panose="03000509000000000000" pitchFamily="65" charset="-120"/>
                <a:ea typeface="標楷體" panose="03000509000000000000" pitchFamily="65" charset="-120"/>
              </a:rPr>
              <a:t>條修訂第二項，首次出現</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「或</a:t>
            </a:r>
            <a:r>
              <a:rPr lang="zh-TW" altLang="en-US" sz="2800" b="1" dirty="0">
                <a:latin typeface="標楷體" panose="03000509000000000000" pitchFamily="65" charset="-120"/>
                <a:ea typeface="標楷體" panose="03000509000000000000" pitchFamily="65" charset="-120"/>
              </a:rPr>
              <a:t>領有經營中藥證明</a:t>
            </a:r>
            <a:r>
              <a:rPr lang="zh-TW" altLang="en-US" sz="2800" b="1" dirty="0" smtClean="0">
                <a:latin typeface="標楷體" panose="03000509000000000000" pitchFamily="65" charset="-120"/>
                <a:ea typeface="標楷體" panose="03000509000000000000" pitchFamily="65" charset="-120"/>
              </a:rPr>
              <a:t>文件」之</a:t>
            </a:r>
            <a:r>
              <a:rPr lang="zh-TW" altLang="en-US" sz="2800" b="1" dirty="0">
                <a:latin typeface="標楷體" panose="03000509000000000000" pitchFamily="65" charset="-120"/>
                <a:ea typeface="標楷體" panose="03000509000000000000" pitchFamily="65" charset="-120"/>
              </a:rPr>
              <a:t>中藥</a:t>
            </a:r>
            <a:r>
              <a:rPr lang="zh-TW" altLang="en-US" sz="2800" b="1" dirty="0" smtClean="0">
                <a:latin typeface="標楷體" panose="03000509000000000000" pitchFamily="65" charset="-120"/>
                <a:ea typeface="標楷體" panose="03000509000000000000" pitchFamily="65" charset="-120"/>
              </a:rPr>
              <a:t>從業人員</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一詞，原係想修法者要擴大中藥商傳承人員之意，後來居然被保留在修正條文中。</a:t>
            </a:r>
            <a:endParaRPr lang="en-US" altLang="zh-TW" sz="2800" b="1" dirty="0" smtClean="0">
              <a:latin typeface="標楷體" panose="03000509000000000000" pitchFamily="65" charset="-120"/>
              <a:ea typeface="標楷體" panose="03000509000000000000" pitchFamily="65" charset="-120"/>
            </a:endParaRPr>
          </a:p>
          <a:p>
            <a:r>
              <a:rPr lang="en-US" altLang="zh-TW" sz="2800" b="1" dirty="0" smtClean="0">
                <a:latin typeface="標楷體" panose="03000509000000000000" pitchFamily="65" charset="-120"/>
                <a:ea typeface="標楷體" panose="03000509000000000000" pitchFamily="65" charset="-120"/>
              </a:rPr>
              <a:t>108</a:t>
            </a:r>
            <a:r>
              <a:rPr lang="zh-TW" altLang="en-US" sz="2800" b="1" dirty="0" smtClean="0">
                <a:latin typeface="標楷體" panose="03000509000000000000" pitchFamily="65" charset="-120"/>
                <a:ea typeface="標楷體" panose="03000509000000000000" pitchFamily="65" charset="-120"/>
              </a:rPr>
              <a:t>發生時，藥師公</a:t>
            </a:r>
            <a:r>
              <a:rPr lang="zh-TW" altLang="en-US" sz="2800" b="1" dirty="0">
                <a:latin typeface="標楷體" panose="03000509000000000000" pitchFamily="65" charset="-120"/>
                <a:ea typeface="標楷體" panose="03000509000000000000" pitchFamily="65" charset="-120"/>
              </a:rPr>
              <a:t>會全國聯合會</a:t>
            </a:r>
            <a:r>
              <a:rPr lang="zh-TW" altLang="en-US" sz="2800" b="1" dirty="0" smtClean="0">
                <a:latin typeface="標楷體" panose="03000509000000000000" pitchFamily="65" charset="-120"/>
                <a:ea typeface="標楷體" panose="03000509000000000000" pitchFamily="65" charset="-120"/>
              </a:rPr>
              <a:t>、中</a:t>
            </a:r>
            <a:r>
              <a:rPr lang="zh-TW" altLang="en-US" sz="2800" b="1" dirty="0">
                <a:latin typeface="標楷體" panose="03000509000000000000" pitchFamily="65" charset="-120"/>
                <a:ea typeface="標楷體" panose="03000509000000000000" pitchFamily="65" charset="-120"/>
              </a:rPr>
              <a:t>醫師公會全國聯合會</a:t>
            </a:r>
            <a:r>
              <a:rPr lang="zh-TW" altLang="en-US" sz="2800" b="1" dirty="0" smtClean="0">
                <a:latin typeface="標楷體" panose="03000509000000000000" pitchFamily="65" charset="-120"/>
                <a:ea typeface="標楷體" panose="03000509000000000000" pitchFamily="65" charset="-120"/>
              </a:rPr>
              <a:t>、中國</a:t>
            </a:r>
            <a:r>
              <a:rPr lang="zh-TW" altLang="en-US" sz="2800" b="1" dirty="0">
                <a:latin typeface="標楷體" panose="03000509000000000000" pitchFamily="65" charset="-120"/>
                <a:ea typeface="標楷體" panose="03000509000000000000" pitchFamily="65" charset="-120"/>
              </a:rPr>
              <a:t>醫藥大學藥學系台北市系友</a:t>
            </a:r>
            <a:r>
              <a:rPr lang="zh-TW" altLang="en-US" sz="2800" b="1" dirty="0" smtClean="0">
                <a:latin typeface="標楷體" panose="03000509000000000000" pitchFamily="65" charset="-120"/>
                <a:ea typeface="標楷體" panose="03000509000000000000" pitchFamily="65" charset="-120"/>
              </a:rPr>
              <a:t>會均</a:t>
            </a:r>
            <a:r>
              <a:rPr lang="zh-TW" altLang="en-US" sz="2800" b="1" dirty="0">
                <a:latin typeface="標楷體" panose="03000509000000000000" pitchFamily="65" charset="-120"/>
                <a:ea typeface="標楷體" panose="03000509000000000000" pitchFamily="65" charset="-120"/>
              </a:rPr>
              <a:t>發函至衛生福利部抗議，其作為有逾越法律授權、違反法律保留原則之虞</a:t>
            </a:r>
            <a:r>
              <a:rPr lang="zh-TW" altLang="en-US" sz="2800" b="1" dirty="0" smtClean="0">
                <a:latin typeface="標楷體" panose="03000509000000000000" pitchFamily="65" charset="-120"/>
                <a:ea typeface="標楷體" panose="03000509000000000000" pitchFamily="65" charset="-120"/>
              </a:rPr>
              <a:t>時。衛生</a:t>
            </a:r>
            <a:r>
              <a:rPr lang="zh-TW" altLang="en-US" sz="2800" b="1" dirty="0">
                <a:latin typeface="標楷體" panose="03000509000000000000" pitchFamily="65" charset="-120"/>
                <a:ea typeface="標楷體" panose="03000509000000000000" pitchFamily="65" charset="-120"/>
              </a:rPr>
              <a:t>福利部回覆之文</a:t>
            </a:r>
            <a:r>
              <a:rPr lang="zh-TW" altLang="en-US" sz="2800" b="1" dirty="0" smtClean="0">
                <a:latin typeface="標楷體" panose="03000509000000000000" pitchFamily="65" charset="-120"/>
                <a:ea typeface="標楷體" panose="03000509000000000000" pitchFamily="65" charset="-120"/>
              </a:rPr>
              <a:t>函稱</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藥</a:t>
            </a:r>
            <a:r>
              <a:rPr lang="zh-TW" altLang="en-US" sz="2800" b="1" dirty="0">
                <a:latin typeface="標楷體" panose="03000509000000000000" pitchFamily="65" charset="-120"/>
                <a:ea typeface="標楷體" panose="03000509000000000000" pitchFamily="65" charset="-120"/>
              </a:rPr>
              <a:t>事法第</a:t>
            </a:r>
            <a:r>
              <a:rPr lang="en-US" altLang="zh-TW" sz="2800" b="1" dirty="0">
                <a:latin typeface="標楷體" panose="03000509000000000000" pitchFamily="65" charset="-120"/>
                <a:ea typeface="標楷體" panose="03000509000000000000" pitchFamily="65" charset="-120"/>
              </a:rPr>
              <a:t>103</a:t>
            </a:r>
            <a:r>
              <a:rPr lang="zh-TW" altLang="en-US" sz="2800" b="1" dirty="0">
                <a:latin typeface="標楷體" panose="03000509000000000000" pitchFamily="65" charset="-120"/>
                <a:ea typeface="標楷體" panose="03000509000000000000" pitchFamily="65" charset="-120"/>
              </a:rPr>
              <a:t>條第</a:t>
            </a:r>
            <a:r>
              <a:rPr lang="en-US" altLang="zh-TW" sz="2800" b="1"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項條文，從</a:t>
            </a:r>
            <a:r>
              <a:rPr lang="en-US" altLang="zh-TW" sz="2800" b="1" dirty="0">
                <a:latin typeface="標楷體" panose="03000509000000000000" pitchFamily="65" charset="-120"/>
                <a:ea typeface="標楷體" panose="03000509000000000000" pitchFamily="65" charset="-120"/>
              </a:rPr>
              <a:t>87</a:t>
            </a:r>
            <a:r>
              <a:rPr lang="zh-TW" altLang="en-US" sz="2800" b="1" dirty="0">
                <a:latin typeface="標楷體" panose="03000509000000000000" pitchFamily="65" charset="-120"/>
                <a:ea typeface="標楷體" panose="03000509000000000000" pitchFamily="65" charset="-120"/>
              </a:rPr>
              <a:t>年藥事法修法原意、條文結構及「得繼續經營中藥販賣業務」之文字來看，應係過渡性條文，依其文義應分為二種人，即前段「</a:t>
            </a:r>
            <a:r>
              <a:rPr lang="en-US" altLang="zh-TW" sz="2800" b="1" dirty="0">
                <a:latin typeface="標楷體" panose="03000509000000000000" pitchFamily="65" charset="-120"/>
                <a:ea typeface="標楷體" panose="03000509000000000000" pitchFamily="65" charset="-120"/>
              </a:rPr>
              <a:t>82</a:t>
            </a:r>
            <a:r>
              <a:rPr lang="zh-TW" altLang="en-US" sz="2800" b="1" dirty="0">
                <a:latin typeface="標楷體" panose="03000509000000000000" pitchFamily="65" charset="-120"/>
                <a:ea typeface="標楷體" panose="03000509000000000000" pitchFamily="65" charset="-120"/>
              </a:rPr>
              <a:t>年</a:t>
            </a:r>
            <a:r>
              <a:rPr lang="en-US" altLang="zh-TW" sz="2800" b="1"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月</a:t>
            </a:r>
            <a:r>
              <a:rPr lang="en-US" altLang="zh-TW" sz="2800" b="1" dirty="0">
                <a:latin typeface="標楷體" panose="03000509000000000000" pitchFamily="65" charset="-120"/>
                <a:ea typeface="標楷體" panose="03000509000000000000" pitchFamily="65" charset="-120"/>
              </a:rPr>
              <a:t>5</a:t>
            </a:r>
            <a:r>
              <a:rPr lang="zh-TW" altLang="en-US" sz="2800" b="1" dirty="0">
                <a:latin typeface="標楷體" panose="03000509000000000000" pitchFamily="65" charset="-120"/>
                <a:ea typeface="標楷體" panose="03000509000000000000" pitchFamily="65" charset="-120"/>
              </a:rPr>
              <a:t>日前曾經中央衛生主管機關審核，予以列冊登記者」，及後段「領有經營中藥證明文件之中藥從業人員，並修習中藥課程達適當標準」者，為當時法律文字對於後段資格人員，其應受之時間點限制，歷年來爭議不斷；且其中「經營中藥證明文件」、「修習中藥課程達適當標準」及「得繼續經營中藥販賣業務」等文字，法律概念明確性</a:t>
            </a:r>
            <a:r>
              <a:rPr lang="zh-TW" altLang="en-US" sz="2800" b="1" dirty="0" smtClean="0">
                <a:latin typeface="標楷體" panose="03000509000000000000" pitchFamily="65" charset="-120"/>
                <a:ea typeface="標楷體" panose="03000509000000000000" pitchFamily="65" charset="-120"/>
              </a:rPr>
              <a:t>不足</a:t>
            </a:r>
            <a:r>
              <a:rPr lang="zh-TW" altLang="en-US" sz="2800" b="1"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59213535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720436" y="-102274"/>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1479979" y="328763"/>
            <a:ext cx="8873983" cy="954107"/>
          </a:xfrm>
          <a:prstGeom prst="rect">
            <a:avLst/>
          </a:prstGeom>
          <a:noFill/>
        </p:spPr>
        <p:txBody>
          <a:bodyPr wrap="square" rtlCol="0">
            <a:spAutoFit/>
          </a:bodyPr>
          <a:lstStyle/>
          <a:p>
            <a:pPr lvl="0"/>
            <a:r>
              <a:rPr lang="zh-TW" altLang="en-US" sz="2800" b="1" dirty="0" smtClean="0">
                <a:solidFill>
                  <a:srgbClr val="222322"/>
                </a:solidFill>
                <a:latin typeface="標楷體" panose="03000509000000000000" pitchFamily="65" charset="-120"/>
                <a:ea typeface="標楷體" panose="03000509000000000000" pitchFamily="65" charset="-120"/>
              </a:rPr>
              <a:t>民國</a:t>
            </a:r>
            <a:r>
              <a:rPr lang="en-US" altLang="zh-TW" sz="2800" b="1" dirty="0">
                <a:solidFill>
                  <a:srgbClr val="222322"/>
                </a:solidFill>
                <a:latin typeface="標楷體" panose="03000509000000000000" pitchFamily="65" charset="-120"/>
                <a:ea typeface="標楷體" panose="03000509000000000000" pitchFamily="65" charset="-120"/>
              </a:rPr>
              <a:t>43</a:t>
            </a:r>
            <a:r>
              <a:rPr lang="zh-TW" altLang="en-US" sz="2800" b="1" dirty="0">
                <a:solidFill>
                  <a:srgbClr val="222322"/>
                </a:solidFill>
                <a:latin typeface="標楷體" panose="03000509000000000000" pitchFamily="65" charset="-120"/>
                <a:ea typeface="標楷體" panose="03000509000000000000" pitchFamily="65" charset="-120"/>
              </a:rPr>
              <a:t>年</a:t>
            </a:r>
            <a:r>
              <a:rPr lang="en-US" altLang="zh-TW" sz="2800" b="1" dirty="0">
                <a:solidFill>
                  <a:srgbClr val="222322"/>
                </a:solidFill>
                <a:latin typeface="標楷體" panose="03000509000000000000" pitchFamily="65" charset="-120"/>
                <a:ea typeface="標楷體" panose="03000509000000000000" pitchFamily="65" charset="-120"/>
              </a:rPr>
              <a:t>~</a:t>
            </a:r>
            <a:r>
              <a:rPr lang="zh-TW" altLang="en-US" sz="2800" b="1" dirty="0">
                <a:solidFill>
                  <a:srgbClr val="222322"/>
                </a:solidFill>
                <a:latin typeface="標楷體" panose="03000509000000000000" pitchFamily="65" charset="-120"/>
                <a:ea typeface="標楷體" panose="03000509000000000000" pitchFamily="65" charset="-120"/>
              </a:rPr>
              <a:t>民國</a:t>
            </a:r>
            <a:r>
              <a:rPr lang="en-US" altLang="zh-TW" sz="2800" b="1" dirty="0">
                <a:solidFill>
                  <a:srgbClr val="222322"/>
                </a:solidFill>
                <a:latin typeface="標楷體" panose="03000509000000000000" pitchFamily="65" charset="-120"/>
                <a:ea typeface="標楷體" panose="03000509000000000000" pitchFamily="65" charset="-120"/>
              </a:rPr>
              <a:t>60</a:t>
            </a:r>
            <a:r>
              <a:rPr lang="zh-TW" altLang="en-US" sz="2800" b="1" dirty="0">
                <a:solidFill>
                  <a:srgbClr val="222322"/>
                </a:solidFill>
                <a:latin typeface="標楷體" panose="03000509000000000000" pitchFamily="65" charset="-120"/>
                <a:ea typeface="標楷體" panose="03000509000000000000" pitchFamily="65" charset="-120"/>
              </a:rPr>
              <a:t>年的中藥商、中藥種商、臨時中藥商之營業範圍比較</a:t>
            </a:r>
            <a:r>
              <a:rPr lang="zh-TW" altLang="en-US" sz="2800" b="1" dirty="0" smtClean="0">
                <a:solidFill>
                  <a:srgbClr val="222322"/>
                </a:solidFill>
                <a:latin typeface="標楷體" panose="03000509000000000000" pitchFamily="65" charset="-120"/>
                <a:ea typeface="標楷體" panose="03000509000000000000" pitchFamily="65" charset="-120"/>
              </a:rPr>
              <a:t>表</a:t>
            </a:r>
            <a:endParaRPr kumimoji="0" lang="zh-CN" altLang="en-US" sz="2800" b="1" i="0" u="none" strike="noStrike" kern="1200" cap="none" spc="0" normalizeH="0" baseline="0" noProof="0" dirty="0">
              <a:ln>
                <a:noFill/>
              </a:ln>
              <a:solidFill>
                <a:srgbClr val="222322"/>
              </a:solidFill>
              <a:effectLst/>
              <a:uLnTx/>
              <a:uFillTx/>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15810729"/>
              </p:ext>
            </p:extLst>
          </p:nvPr>
        </p:nvGraphicFramePr>
        <p:xfrm>
          <a:off x="1479979" y="1468217"/>
          <a:ext cx="9919855" cy="4377462"/>
        </p:xfrm>
        <a:graphic>
          <a:graphicData uri="http://schemas.openxmlformats.org/drawingml/2006/table">
            <a:tbl>
              <a:tblPr>
                <a:tableStyleId>{5C22544A-7EE6-4342-B048-85BDC9FD1C3A}</a:tableStyleId>
              </a:tblPr>
              <a:tblGrid>
                <a:gridCol w="1768119">
                  <a:extLst>
                    <a:ext uri="{9D8B030D-6E8A-4147-A177-3AD203B41FA5}">
                      <a16:colId xmlns:a16="http://schemas.microsoft.com/office/drawing/2014/main" val="938775850"/>
                    </a:ext>
                  </a:extLst>
                </a:gridCol>
                <a:gridCol w="2905718">
                  <a:extLst>
                    <a:ext uri="{9D8B030D-6E8A-4147-A177-3AD203B41FA5}">
                      <a16:colId xmlns:a16="http://schemas.microsoft.com/office/drawing/2014/main" val="3334512062"/>
                    </a:ext>
                  </a:extLst>
                </a:gridCol>
                <a:gridCol w="3165502">
                  <a:extLst>
                    <a:ext uri="{9D8B030D-6E8A-4147-A177-3AD203B41FA5}">
                      <a16:colId xmlns:a16="http://schemas.microsoft.com/office/drawing/2014/main" val="4028644193"/>
                    </a:ext>
                  </a:extLst>
                </a:gridCol>
                <a:gridCol w="2080516">
                  <a:extLst>
                    <a:ext uri="{9D8B030D-6E8A-4147-A177-3AD203B41FA5}">
                      <a16:colId xmlns:a16="http://schemas.microsoft.com/office/drawing/2014/main" val="1582702255"/>
                    </a:ext>
                  </a:extLst>
                </a:gridCol>
              </a:tblGrid>
              <a:tr h="576087">
                <a:tc>
                  <a:txBody>
                    <a:bodyPr/>
                    <a:lstStyle/>
                    <a:p>
                      <a:pPr algn="ctr">
                        <a:spcAft>
                          <a:spcPts val="0"/>
                        </a:spcAft>
                      </a:pPr>
                      <a:r>
                        <a:rPr lang="zh-TW" sz="20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類別</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TW" sz="20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具備要件</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TW" sz="20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營業範圍</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備註</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9378030"/>
                  </a:ext>
                </a:extLst>
              </a:tr>
              <a:tr h="838057">
                <a:tc>
                  <a:txBody>
                    <a:bodyPr/>
                    <a:lstStyle/>
                    <a:p>
                      <a:pPr algn="just">
                        <a:spcAft>
                          <a:spcPts val="0"/>
                        </a:spcAft>
                      </a:pP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中藥商</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中醫師自營或管理藥品</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20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中藥批發、門售、調劑配方。</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20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中藥製造（應有藥廠）</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20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符合前衛生部公布「管理藥商規則」之規定者。</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979753"/>
                  </a:ext>
                </a:extLst>
              </a:tr>
              <a:tr h="1649700">
                <a:tc>
                  <a:txBody>
                    <a:bodyPr/>
                    <a:lstStyle/>
                    <a:p>
                      <a:pPr algn="just">
                        <a:spcAft>
                          <a:spcPts val="0"/>
                        </a:spcAft>
                      </a:pPr>
                      <a:r>
                        <a:rPr lang="zh-TW" sz="20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中藥種商</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日據時期考試及格領有執照，光復後換領執照</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販賣中藥，但不得調劑、配方、製造及麻醉毒劇藥品暨指定禁售藥品，並不得拆封零售藥品。</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1436479"/>
                  </a:ext>
                </a:extLst>
              </a:tr>
              <a:tr h="1237275">
                <a:tc>
                  <a:txBody>
                    <a:bodyPr/>
                    <a:lstStyle/>
                    <a:p>
                      <a:pPr algn="just">
                        <a:spcAft>
                          <a:spcPts val="0"/>
                        </a:spcAft>
                      </a:pP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臨時中藥商</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經縣市衛生主管機關，依「管理藥商規則」第五條規定，測驗熟諳藥性合格。</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中藥批發、門售、配方</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260925"/>
                  </a:ext>
                </a:extLst>
              </a:tr>
            </a:tbl>
          </a:graphicData>
        </a:graphic>
      </p:graphicFrame>
      <p:sp>
        <p:nvSpPr>
          <p:cNvPr id="5" name="文字方塊 4"/>
          <p:cNvSpPr txBox="1"/>
          <p:nvPr/>
        </p:nvSpPr>
        <p:spPr>
          <a:xfrm>
            <a:off x="1562977" y="6059054"/>
            <a:ext cx="10456709" cy="369332"/>
          </a:xfrm>
          <a:prstGeom prst="rect">
            <a:avLst/>
          </a:prstGeom>
          <a:noFill/>
        </p:spPr>
        <p:txBody>
          <a:bodyPr wrap="none" rtlCol="0">
            <a:spAutoFit/>
          </a:bodyPr>
          <a:lstStyle/>
          <a:p>
            <a:r>
              <a:rPr lang="zh-TW" altLang="zh-TW" dirty="0">
                <a:latin typeface="標楷體" panose="03000509000000000000" pitchFamily="65" charset="-120"/>
                <a:ea typeface="標楷體" panose="03000509000000000000" pitchFamily="65" charset="-120"/>
              </a:rPr>
              <a:t>「台灣地區藥商分類表」，台灣地區公共衛生發展史</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一</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，行政院衛生署編印，</a:t>
            </a:r>
            <a:r>
              <a:rPr lang="en-US" altLang="zh-TW" dirty="0">
                <a:latin typeface="標楷體" panose="03000509000000000000" pitchFamily="65" charset="-120"/>
                <a:ea typeface="標楷體" panose="03000509000000000000" pitchFamily="65" charset="-120"/>
              </a:rPr>
              <a:t>1995</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10</a:t>
            </a:r>
            <a:r>
              <a:rPr lang="zh-TW" altLang="zh-TW" dirty="0">
                <a:latin typeface="標楷體" panose="03000509000000000000" pitchFamily="65" charset="-120"/>
                <a:ea typeface="標楷體" panose="03000509000000000000" pitchFamily="65" charset="-120"/>
              </a:rPr>
              <a:t>月，頁</a:t>
            </a:r>
            <a:r>
              <a:rPr lang="en-US" altLang="zh-TW" dirty="0">
                <a:latin typeface="標楷體" panose="03000509000000000000" pitchFamily="65" charset="-120"/>
                <a:ea typeface="標楷體" panose="03000509000000000000" pitchFamily="65" charset="-120"/>
              </a:rPr>
              <a:t>719</a:t>
            </a:r>
            <a:r>
              <a:rPr lang="zh-TW"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920719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686455" y="728811"/>
            <a:ext cx="9511292" cy="523220"/>
          </a:xfrm>
          <a:prstGeom prst="rect">
            <a:avLst/>
          </a:prstGeom>
          <a:noFill/>
        </p:spPr>
        <p:txBody>
          <a:bodyPr wrap="square" rtlCol="0">
            <a:spAutoFit/>
          </a:bodyPr>
          <a:lstStyle/>
          <a:p>
            <a:pPr lvl="0"/>
            <a:r>
              <a:rPr lang="zh-TW" altLang="en-US" sz="2800" b="1" dirty="0">
                <a:solidFill>
                  <a:srgbClr val="222322"/>
                </a:solidFill>
                <a:latin typeface="標楷體" panose="03000509000000000000" pitchFamily="65" charset="-120"/>
                <a:ea typeface="標楷體" panose="03000509000000000000" pitchFamily="65" charset="-120"/>
              </a:rPr>
              <a:t>台灣地區自民國</a:t>
            </a:r>
            <a:r>
              <a:rPr lang="en-US" altLang="zh-TW" sz="2800" b="1" dirty="0">
                <a:solidFill>
                  <a:srgbClr val="222322"/>
                </a:solidFill>
                <a:latin typeface="標楷體" panose="03000509000000000000" pitchFamily="65" charset="-120"/>
                <a:ea typeface="標楷體" panose="03000509000000000000" pitchFamily="65" charset="-120"/>
              </a:rPr>
              <a:t>43</a:t>
            </a:r>
            <a:r>
              <a:rPr lang="zh-TW" altLang="en-US" sz="2800" b="1" dirty="0">
                <a:solidFill>
                  <a:srgbClr val="222322"/>
                </a:solidFill>
                <a:latin typeface="標楷體" panose="03000509000000000000" pitchFamily="65" charset="-120"/>
                <a:ea typeface="標楷體" panose="03000509000000000000" pitchFamily="65" charset="-120"/>
              </a:rPr>
              <a:t>年</a:t>
            </a:r>
            <a:r>
              <a:rPr lang="en-US" altLang="zh-TW" sz="2800" b="1" dirty="0">
                <a:solidFill>
                  <a:srgbClr val="222322"/>
                </a:solidFill>
                <a:latin typeface="標楷體" panose="03000509000000000000" pitchFamily="65" charset="-120"/>
                <a:ea typeface="標楷體" panose="03000509000000000000" pitchFamily="65" charset="-120"/>
              </a:rPr>
              <a:t>~</a:t>
            </a:r>
            <a:r>
              <a:rPr lang="zh-TW" altLang="en-US" sz="2800" b="1" dirty="0">
                <a:solidFill>
                  <a:srgbClr val="222322"/>
                </a:solidFill>
                <a:latin typeface="標楷體" panose="03000509000000000000" pitchFamily="65" charset="-120"/>
                <a:ea typeface="標楷體" panose="03000509000000000000" pitchFamily="65" charset="-120"/>
              </a:rPr>
              <a:t>民國</a:t>
            </a:r>
            <a:r>
              <a:rPr lang="en-US" altLang="zh-TW" sz="2800" b="1" dirty="0">
                <a:solidFill>
                  <a:srgbClr val="222322"/>
                </a:solidFill>
                <a:latin typeface="標楷體" panose="03000509000000000000" pitchFamily="65" charset="-120"/>
                <a:ea typeface="標楷體" panose="03000509000000000000" pitchFamily="65" charset="-120"/>
              </a:rPr>
              <a:t>60</a:t>
            </a:r>
            <a:r>
              <a:rPr lang="zh-TW" altLang="en-US" sz="2800" b="1" dirty="0">
                <a:solidFill>
                  <a:srgbClr val="222322"/>
                </a:solidFill>
                <a:latin typeface="標楷體" panose="03000509000000000000" pitchFamily="65" charset="-120"/>
                <a:ea typeface="標楷體" panose="03000509000000000000" pitchFamily="65" charset="-120"/>
              </a:rPr>
              <a:t>年之中藥商家</a:t>
            </a:r>
            <a:r>
              <a:rPr lang="zh-TW" altLang="en-US" sz="2800" b="1" dirty="0" smtClean="0">
                <a:solidFill>
                  <a:srgbClr val="222322"/>
                </a:solidFill>
                <a:latin typeface="標楷體" panose="03000509000000000000" pitchFamily="65" charset="-120"/>
                <a:ea typeface="標楷體" panose="03000509000000000000" pitchFamily="65" charset="-120"/>
              </a:rPr>
              <a:t>數</a:t>
            </a:r>
            <a:endParaRPr kumimoji="0" lang="zh-CN" altLang="en-US" sz="2800" b="1" i="0" u="none" strike="noStrike" kern="1200" cap="none" spc="0" normalizeH="0" baseline="0" noProof="0" dirty="0">
              <a:ln>
                <a:noFill/>
              </a:ln>
              <a:solidFill>
                <a:srgbClr val="222322"/>
              </a:solidFill>
              <a:effectLst/>
              <a:uLnTx/>
              <a:uFillTx/>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195301824"/>
              </p:ext>
            </p:extLst>
          </p:nvPr>
        </p:nvGraphicFramePr>
        <p:xfrm>
          <a:off x="769582" y="1523153"/>
          <a:ext cx="9602856" cy="4201347"/>
        </p:xfrm>
        <a:graphic>
          <a:graphicData uri="http://schemas.openxmlformats.org/drawingml/2006/table">
            <a:tbl>
              <a:tblPr>
                <a:tableStyleId>{5C22544A-7EE6-4342-B048-85BDC9FD1C3A}</a:tableStyleId>
              </a:tblPr>
              <a:tblGrid>
                <a:gridCol w="2400714">
                  <a:extLst>
                    <a:ext uri="{9D8B030D-6E8A-4147-A177-3AD203B41FA5}">
                      <a16:colId xmlns:a16="http://schemas.microsoft.com/office/drawing/2014/main" val="2395974854"/>
                    </a:ext>
                  </a:extLst>
                </a:gridCol>
                <a:gridCol w="2400714">
                  <a:extLst>
                    <a:ext uri="{9D8B030D-6E8A-4147-A177-3AD203B41FA5}">
                      <a16:colId xmlns:a16="http://schemas.microsoft.com/office/drawing/2014/main" val="1922595743"/>
                    </a:ext>
                  </a:extLst>
                </a:gridCol>
                <a:gridCol w="2400714">
                  <a:extLst>
                    <a:ext uri="{9D8B030D-6E8A-4147-A177-3AD203B41FA5}">
                      <a16:colId xmlns:a16="http://schemas.microsoft.com/office/drawing/2014/main" val="3035686901"/>
                    </a:ext>
                  </a:extLst>
                </a:gridCol>
                <a:gridCol w="2400714">
                  <a:extLst>
                    <a:ext uri="{9D8B030D-6E8A-4147-A177-3AD203B41FA5}">
                      <a16:colId xmlns:a16="http://schemas.microsoft.com/office/drawing/2014/main" val="1958773753"/>
                    </a:ext>
                  </a:extLst>
                </a:gridCol>
              </a:tblGrid>
              <a:tr h="543747">
                <a:tc>
                  <a:txBody>
                    <a:bodyPr/>
                    <a:lstStyle/>
                    <a:p>
                      <a:pPr algn="ctr">
                        <a:spcAft>
                          <a:spcPts val="0"/>
                        </a:spcAft>
                      </a:pPr>
                      <a:r>
                        <a:rPr lang="zh-TW" sz="20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年分</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TW" sz="20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中藥商</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TW" sz="20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中藥種商</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TW" sz="20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臨時中藥商</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720899"/>
                  </a:ext>
                </a:extLst>
              </a:tr>
              <a:tr h="543747">
                <a:tc>
                  <a:txBody>
                    <a:bodyPr/>
                    <a:lstStyle/>
                    <a:p>
                      <a:pPr algn="just">
                        <a:spcAft>
                          <a:spcPts val="0"/>
                        </a:spcAft>
                      </a:pP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43</a:t>
                      </a: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1954</a:t>
                      </a: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r>
                        <a:rPr lang="en-US"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720</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751</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3206</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5680143"/>
                  </a:ext>
                </a:extLst>
              </a:tr>
              <a:tr h="543747">
                <a:tc>
                  <a:txBody>
                    <a:bodyPr/>
                    <a:lstStyle/>
                    <a:p>
                      <a:pPr algn="just">
                        <a:spcAft>
                          <a:spcPts val="0"/>
                        </a:spcAft>
                      </a:pP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45</a:t>
                      </a: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1956</a:t>
                      </a: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r>
                        <a:rPr lang="en-US"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898</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744</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3839</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894841"/>
                  </a:ext>
                </a:extLst>
              </a:tr>
              <a:tr h="543747">
                <a:tc>
                  <a:txBody>
                    <a:bodyPr/>
                    <a:lstStyle/>
                    <a:p>
                      <a:pPr algn="just">
                        <a:spcAft>
                          <a:spcPts val="0"/>
                        </a:spcAft>
                      </a:pP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50</a:t>
                      </a: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1961</a:t>
                      </a: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r>
                        <a:rPr lang="en-US"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1030</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617</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5202</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2167777"/>
                  </a:ext>
                </a:extLst>
              </a:tr>
              <a:tr h="543747">
                <a:tc>
                  <a:txBody>
                    <a:bodyPr/>
                    <a:lstStyle/>
                    <a:p>
                      <a:pPr algn="just">
                        <a:spcAft>
                          <a:spcPts val="0"/>
                        </a:spcAft>
                      </a:pP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55</a:t>
                      </a: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1966</a:t>
                      </a: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r>
                        <a:rPr lang="en-US"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808</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482</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6378</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2821232"/>
                  </a:ext>
                </a:extLst>
              </a:tr>
              <a:tr h="543747">
                <a:tc>
                  <a:txBody>
                    <a:bodyPr/>
                    <a:lstStyle/>
                    <a:p>
                      <a:pPr algn="just">
                        <a:spcAft>
                          <a:spcPts val="0"/>
                        </a:spcAft>
                      </a:pP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59</a:t>
                      </a: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1970</a:t>
                      </a: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r>
                        <a:rPr lang="en-US"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664</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412</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6810</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582495"/>
                  </a:ext>
                </a:extLst>
              </a:tr>
              <a:tr h="543747">
                <a:tc>
                  <a:txBody>
                    <a:bodyPr/>
                    <a:lstStyle/>
                    <a:p>
                      <a:pPr algn="just">
                        <a:spcAft>
                          <a:spcPts val="0"/>
                        </a:spcAft>
                      </a:pP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60</a:t>
                      </a: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1971</a:t>
                      </a:r>
                      <a:r>
                        <a:rPr lang="zh-TW"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r>
                        <a:rPr lang="en-US" sz="2000"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757</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a:effectLst/>
                          <a:latin typeface="標楷體" panose="03000509000000000000" pitchFamily="65" charset="-120"/>
                          <a:ea typeface="標楷體" panose="03000509000000000000" pitchFamily="65" charset="-120"/>
                          <a:cs typeface="Times New Roman" panose="02020603050405020304" pitchFamily="18" charset="0"/>
                        </a:rPr>
                        <a:t>364</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6650</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8257295"/>
                  </a:ext>
                </a:extLst>
              </a:tr>
            </a:tbl>
          </a:graphicData>
        </a:graphic>
      </p:graphicFrame>
      <p:sp>
        <p:nvSpPr>
          <p:cNvPr id="5" name="文字方塊 4"/>
          <p:cNvSpPr txBox="1"/>
          <p:nvPr/>
        </p:nvSpPr>
        <p:spPr>
          <a:xfrm>
            <a:off x="3398982" y="5891325"/>
            <a:ext cx="8148384" cy="646331"/>
          </a:xfrm>
          <a:prstGeom prst="rect">
            <a:avLst/>
          </a:prstGeom>
          <a:noFill/>
        </p:spPr>
        <p:txBody>
          <a:bodyPr wrap="none" rtlCol="0">
            <a:spAutoFit/>
          </a:bodyPr>
          <a:lstStyle/>
          <a:p>
            <a:r>
              <a:rPr lang="zh-TW" altLang="zh-TW" dirty="0" smtClean="0">
                <a:latin typeface="標楷體" panose="03000509000000000000" pitchFamily="65" charset="-120"/>
                <a:ea typeface="標楷體" panose="03000509000000000000" pitchFamily="65" charset="-120"/>
              </a:rPr>
              <a:t>衛生署</a:t>
            </a:r>
            <a:r>
              <a:rPr lang="zh-TW" altLang="zh-TW" dirty="0">
                <a:latin typeface="標楷體" panose="03000509000000000000" pitchFamily="65" charset="-120"/>
                <a:ea typeface="標楷體" panose="03000509000000000000" pitchFamily="65" charset="-120"/>
              </a:rPr>
              <a:t>統計《公務統計》，行政院衛生署編印</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zh-TW" dirty="0" smtClean="0">
                <a:latin typeface="標楷體" panose="03000509000000000000" pitchFamily="65" charset="-120"/>
                <a:ea typeface="標楷體" panose="03000509000000000000" pitchFamily="65" charset="-120"/>
              </a:rPr>
              <a:t>錄</a:t>
            </a:r>
            <a:r>
              <a:rPr lang="zh-TW" altLang="zh-TW" dirty="0">
                <a:latin typeface="標楷體" panose="03000509000000000000" pitchFamily="65" charset="-120"/>
                <a:ea typeface="標楷體" panose="03000509000000000000" pitchFamily="65" charset="-120"/>
              </a:rPr>
              <a:t>自台灣地區公共衛生發展史</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一</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，行政院衛生署編印，</a:t>
            </a:r>
            <a:r>
              <a:rPr lang="en-US" altLang="zh-TW" dirty="0">
                <a:latin typeface="標楷體" panose="03000509000000000000" pitchFamily="65" charset="-120"/>
                <a:ea typeface="標楷體" panose="03000509000000000000" pitchFamily="65" charset="-120"/>
              </a:rPr>
              <a:t>1995</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10</a:t>
            </a:r>
            <a:r>
              <a:rPr lang="zh-TW" altLang="zh-TW" dirty="0">
                <a:latin typeface="標楷體" panose="03000509000000000000" pitchFamily="65" charset="-120"/>
                <a:ea typeface="標楷體" panose="03000509000000000000" pitchFamily="65" charset="-120"/>
              </a:rPr>
              <a:t>月，頁</a:t>
            </a:r>
            <a:r>
              <a:rPr lang="en-US" altLang="zh-TW" dirty="0">
                <a:latin typeface="標楷體" panose="03000509000000000000" pitchFamily="65" charset="-120"/>
                <a:ea typeface="標楷體" panose="03000509000000000000" pitchFamily="65" charset="-120"/>
              </a:rPr>
              <a:t>718</a:t>
            </a:r>
            <a:r>
              <a:rPr lang="zh-TW"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5130043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901148" y="463825"/>
            <a:ext cx="7530841" cy="584775"/>
          </a:xfrm>
          <a:prstGeom prst="rect">
            <a:avLst/>
          </a:prstGeom>
          <a:noFill/>
        </p:spPr>
        <p:txBody>
          <a:bodyPr wrap="square" rtlCol="0">
            <a:spAutoFit/>
          </a:bodyPr>
          <a:lstStyle/>
          <a:p>
            <a:pPr lvl="0"/>
            <a:r>
              <a:rPr lang="zh-TW" altLang="en-US" sz="3200" b="1" dirty="0">
                <a:solidFill>
                  <a:srgbClr val="222322"/>
                </a:solidFill>
                <a:latin typeface="標楷體" panose="03000509000000000000" pitchFamily="65" charset="-120"/>
                <a:ea typeface="標楷體" panose="03000509000000000000" pitchFamily="65" charset="-120"/>
              </a:rPr>
              <a:t>不同期間之衛生主管機關</a:t>
            </a:r>
            <a:r>
              <a:rPr lang="zh-TW" altLang="en-US" sz="3200" b="1" dirty="0" smtClean="0">
                <a:solidFill>
                  <a:srgbClr val="222322"/>
                </a:solidFill>
                <a:latin typeface="標楷體" panose="03000509000000000000" pitchFamily="65" charset="-120"/>
                <a:ea typeface="標楷體" panose="03000509000000000000" pitchFamily="65" charset="-120"/>
              </a:rPr>
              <a:t>稱謂</a:t>
            </a:r>
            <a:endParaRPr kumimoji="0" lang="zh-CN" altLang="en-US" sz="3200" b="1" i="0" u="none" strike="noStrike" kern="1200" cap="none" spc="0" normalizeH="0" baseline="0" noProof="0" dirty="0">
              <a:ln>
                <a:noFill/>
              </a:ln>
              <a:solidFill>
                <a:srgbClr val="222322"/>
              </a:solidFill>
              <a:effectLst/>
              <a:uLnTx/>
              <a:uFillTx/>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7"/>
          <a:stretch>
            <a:fillRect/>
          </a:stretch>
        </p:blipFill>
        <p:spPr>
          <a:xfrm>
            <a:off x="8434893" y="4982817"/>
            <a:ext cx="1689359" cy="1462798"/>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3158152513"/>
              </p:ext>
            </p:extLst>
          </p:nvPr>
        </p:nvGraphicFramePr>
        <p:xfrm>
          <a:off x="805479" y="1347012"/>
          <a:ext cx="5845662" cy="4368175"/>
        </p:xfrm>
        <a:graphic>
          <a:graphicData uri="http://schemas.openxmlformats.org/drawingml/2006/table">
            <a:tbl>
              <a:tblPr firstRow="1">
                <a:tableStyleId>{5C22544A-7EE6-4342-B048-85BDC9FD1C3A}</a:tableStyleId>
              </a:tblPr>
              <a:tblGrid>
                <a:gridCol w="2922831">
                  <a:extLst>
                    <a:ext uri="{9D8B030D-6E8A-4147-A177-3AD203B41FA5}">
                      <a16:colId xmlns:a16="http://schemas.microsoft.com/office/drawing/2014/main" val="477523371"/>
                    </a:ext>
                  </a:extLst>
                </a:gridCol>
                <a:gridCol w="2922831">
                  <a:extLst>
                    <a:ext uri="{9D8B030D-6E8A-4147-A177-3AD203B41FA5}">
                      <a16:colId xmlns:a16="http://schemas.microsoft.com/office/drawing/2014/main" val="1631282346"/>
                    </a:ext>
                  </a:extLst>
                </a:gridCol>
              </a:tblGrid>
              <a:tr h="873635">
                <a:tc>
                  <a:txBody>
                    <a:bodyPr/>
                    <a:lstStyle/>
                    <a:p>
                      <a:pPr marL="304800">
                        <a:lnSpc>
                          <a:spcPct val="150000"/>
                        </a:lnSpc>
                        <a:spcAft>
                          <a:spcPts val="0"/>
                        </a:spcAft>
                      </a:pPr>
                      <a:r>
                        <a:rPr lang="zh-TW" sz="2800" kern="100" dirty="0">
                          <a:effectLst/>
                          <a:latin typeface="標楷體" panose="03000509000000000000" pitchFamily="65" charset="-120"/>
                          <a:ea typeface="標楷體" panose="03000509000000000000" pitchFamily="65" charset="-120"/>
                          <a:cs typeface="Times New Roman" panose="02020603050405020304" pitchFamily="18" charset="0"/>
                        </a:rPr>
                        <a:t>時段</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04800">
                        <a:lnSpc>
                          <a:spcPct val="150000"/>
                        </a:lnSpc>
                        <a:spcAft>
                          <a:spcPts val="0"/>
                        </a:spcAft>
                      </a:pPr>
                      <a:r>
                        <a:rPr lang="zh-TW" sz="2800" kern="100" dirty="0">
                          <a:effectLst/>
                          <a:latin typeface="標楷體" panose="03000509000000000000" pitchFamily="65" charset="-120"/>
                          <a:ea typeface="標楷體" panose="03000509000000000000" pitchFamily="65" charset="-120"/>
                          <a:cs typeface="Times New Roman" panose="02020603050405020304" pitchFamily="18" charset="0"/>
                        </a:rPr>
                        <a:t>衛生單位名稱</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704481"/>
                  </a:ext>
                </a:extLst>
              </a:tr>
              <a:tr h="873635">
                <a:tc>
                  <a:txBody>
                    <a:bodyPr/>
                    <a:lstStyle/>
                    <a:p>
                      <a:pPr marL="304800">
                        <a:lnSpc>
                          <a:spcPct val="150000"/>
                        </a:lnSpc>
                        <a:spcAft>
                          <a:spcPts val="0"/>
                        </a:spcAft>
                      </a:pPr>
                      <a:r>
                        <a:rPr lang="en-US" sz="2800" kern="100">
                          <a:effectLst/>
                          <a:latin typeface="標楷體" panose="03000509000000000000" pitchFamily="65" charset="-120"/>
                          <a:ea typeface="標楷體" panose="03000509000000000000" pitchFamily="65" charset="-120"/>
                          <a:cs typeface="Times New Roman" panose="02020603050405020304" pitchFamily="18" charset="0"/>
                        </a:rPr>
                        <a:t>1949</a:t>
                      </a:r>
                      <a:r>
                        <a:rPr lang="zh-TW" sz="2800" kern="100">
                          <a:effectLst/>
                          <a:latin typeface="標楷體" panose="03000509000000000000" pitchFamily="65" charset="-120"/>
                          <a:ea typeface="標楷體" panose="03000509000000000000" pitchFamily="65" charset="-120"/>
                          <a:cs typeface="Times New Roman" panose="02020603050405020304" pitchFamily="18" charset="0"/>
                        </a:rPr>
                        <a:t>年</a:t>
                      </a:r>
                      <a:r>
                        <a:rPr lang="en-US" sz="2800" kern="100">
                          <a:effectLst/>
                          <a:latin typeface="標楷體" panose="03000509000000000000" pitchFamily="65" charset="-120"/>
                          <a:ea typeface="標楷體" panose="03000509000000000000" pitchFamily="65" charset="-120"/>
                          <a:cs typeface="Times New Roman" panose="02020603050405020304" pitchFamily="18" charset="0"/>
                        </a:rPr>
                        <a:t>5</a:t>
                      </a:r>
                      <a:r>
                        <a:rPr lang="zh-TW" sz="2800" kern="100">
                          <a:effectLst/>
                          <a:latin typeface="標楷體" panose="03000509000000000000" pitchFamily="65" charset="-120"/>
                          <a:ea typeface="標楷體" panose="03000509000000000000" pitchFamily="65" charset="-120"/>
                          <a:cs typeface="Times New Roman" panose="02020603050405020304" pitchFamily="18" charset="0"/>
                        </a:rPr>
                        <a:t>月</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04800">
                        <a:lnSpc>
                          <a:spcPct val="150000"/>
                        </a:lnSpc>
                        <a:spcAft>
                          <a:spcPts val="0"/>
                        </a:spcAft>
                      </a:pPr>
                      <a:r>
                        <a:rPr lang="zh-TW" sz="2800" kern="100" dirty="0">
                          <a:effectLst/>
                          <a:latin typeface="標楷體" panose="03000509000000000000" pitchFamily="65" charset="-120"/>
                          <a:ea typeface="標楷體" panose="03000509000000000000" pitchFamily="65" charset="-120"/>
                          <a:cs typeface="Times New Roman" panose="02020603050405020304" pitchFamily="18" charset="0"/>
                        </a:rPr>
                        <a:t>內政部衛生署</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433502"/>
                  </a:ext>
                </a:extLst>
              </a:tr>
              <a:tr h="873635">
                <a:tc>
                  <a:txBody>
                    <a:bodyPr/>
                    <a:lstStyle/>
                    <a:p>
                      <a:pPr marL="304800">
                        <a:lnSpc>
                          <a:spcPct val="150000"/>
                        </a:lnSpc>
                        <a:spcAft>
                          <a:spcPts val="0"/>
                        </a:spcAft>
                      </a:pPr>
                      <a:r>
                        <a:rPr lang="en-US" sz="2800" kern="100">
                          <a:effectLst/>
                          <a:latin typeface="標楷體" panose="03000509000000000000" pitchFamily="65" charset="-120"/>
                          <a:ea typeface="標楷體" panose="03000509000000000000" pitchFamily="65" charset="-120"/>
                          <a:cs typeface="Times New Roman" panose="02020603050405020304" pitchFamily="18" charset="0"/>
                        </a:rPr>
                        <a:t>1949</a:t>
                      </a:r>
                      <a:r>
                        <a:rPr lang="zh-TW" sz="2800" kern="100">
                          <a:effectLst/>
                          <a:latin typeface="標楷體" panose="03000509000000000000" pitchFamily="65" charset="-120"/>
                          <a:ea typeface="標楷體" panose="03000509000000000000" pitchFamily="65" charset="-120"/>
                          <a:cs typeface="Times New Roman" panose="02020603050405020304" pitchFamily="18" charset="0"/>
                        </a:rPr>
                        <a:t>年</a:t>
                      </a:r>
                      <a:r>
                        <a:rPr lang="en-US" sz="2800" kern="100">
                          <a:effectLst/>
                          <a:latin typeface="標楷體" panose="03000509000000000000" pitchFamily="65" charset="-120"/>
                          <a:ea typeface="標楷體" panose="03000509000000000000" pitchFamily="65" charset="-120"/>
                          <a:cs typeface="Times New Roman" panose="02020603050405020304" pitchFamily="18" charset="0"/>
                        </a:rPr>
                        <a:t>8</a:t>
                      </a:r>
                      <a:r>
                        <a:rPr lang="zh-TW" sz="2800" kern="100">
                          <a:effectLst/>
                          <a:latin typeface="標楷體" panose="03000509000000000000" pitchFamily="65" charset="-120"/>
                          <a:ea typeface="標楷體" panose="03000509000000000000" pitchFamily="65" charset="-120"/>
                          <a:cs typeface="Times New Roman" panose="02020603050405020304" pitchFamily="18" charset="0"/>
                        </a:rPr>
                        <a:t>月</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04800">
                        <a:lnSpc>
                          <a:spcPct val="150000"/>
                        </a:lnSpc>
                        <a:spcAft>
                          <a:spcPts val="0"/>
                        </a:spcAft>
                      </a:pPr>
                      <a:r>
                        <a:rPr lang="zh-TW" sz="2800" kern="100" dirty="0">
                          <a:effectLst/>
                          <a:latin typeface="標楷體" panose="03000509000000000000" pitchFamily="65" charset="-120"/>
                          <a:ea typeface="標楷體" panose="03000509000000000000" pitchFamily="65" charset="-120"/>
                          <a:cs typeface="Times New Roman" panose="02020603050405020304" pitchFamily="18" charset="0"/>
                        </a:rPr>
                        <a:t>內政部衛生司</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852193"/>
                  </a:ext>
                </a:extLst>
              </a:tr>
              <a:tr h="873635">
                <a:tc>
                  <a:txBody>
                    <a:bodyPr/>
                    <a:lstStyle/>
                    <a:p>
                      <a:pPr marL="304800">
                        <a:lnSpc>
                          <a:spcPct val="150000"/>
                        </a:lnSpc>
                        <a:spcAft>
                          <a:spcPts val="0"/>
                        </a:spcAft>
                      </a:pPr>
                      <a:r>
                        <a:rPr lang="en-US" sz="2800" kern="100">
                          <a:effectLst/>
                          <a:latin typeface="標楷體" panose="03000509000000000000" pitchFamily="65" charset="-120"/>
                          <a:ea typeface="標楷體" panose="03000509000000000000" pitchFamily="65" charset="-120"/>
                          <a:cs typeface="Times New Roman" panose="02020603050405020304" pitchFamily="18" charset="0"/>
                        </a:rPr>
                        <a:t>1974</a:t>
                      </a:r>
                      <a:r>
                        <a:rPr lang="zh-TW" sz="2800" kern="100">
                          <a:effectLst/>
                          <a:latin typeface="標楷體" panose="03000509000000000000" pitchFamily="65" charset="-120"/>
                          <a:ea typeface="標楷體" panose="03000509000000000000" pitchFamily="65" charset="-120"/>
                          <a:cs typeface="Times New Roman" panose="02020603050405020304" pitchFamily="18" charset="0"/>
                        </a:rPr>
                        <a:t>年</a:t>
                      </a:r>
                      <a:r>
                        <a:rPr lang="en-US" sz="2800" kern="100">
                          <a:effectLst/>
                          <a:latin typeface="標楷體" panose="03000509000000000000" pitchFamily="65" charset="-120"/>
                          <a:ea typeface="標楷體" panose="03000509000000000000" pitchFamily="65" charset="-120"/>
                          <a:cs typeface="Times New Roman" panose="02020603050405020304" pitchFamily="18" charset="0"/>
                        </a:rPr>
                        <a:t>3</a:t>
                      </a:r>
                      <a:r>
                        <a:rPr lang="zh-TW" sz="2800" kern="100">
                          <a:effectLst/>
                          <a:latin typeface="標楷體" panose="03000509000000000000" pitchFamily="65" charset="-120"/>
                          <a:ea typeface="標楷體" panose="03000509000000000000" pitchFamily="65" charset="-120"/>
                          <a:cs typeface="Times New Roman" panose="02020603050405020304" pitchFamily="18" charset="0"/>
                        </a:rPr>
                        <a:t>月</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04800">
                        <a:lnSpc>
                          <a:spcPct val="150000"/>
                        </a:lnSpc>
                        <a:spcAft>
                          <a:spcPts val="0"/>
                        </a:spcAft>
                      </a:pPr>
                      <a:r>
                        <a:rPr lang="zh-TW" sz="2800" kern="100" dirty="0">
                          <a:effectLst/>
                          <a:latin typeface="標楷體" panose="03000509000000000000" pitchFamily="65" charset="-120"/>
                          <a:ea typeface="標楷體" panose="03000509000000000000" pitchFamily="65" charset="-120"/>
                          <a:cs typeface="Times New Roman" panose="02020603050405020304" pitchFamily="18" charset="0"/>
                        </a:rPr>
                        <a:t>行政院衛生署</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3788488"/>
                  </a:ext>
                </a:extLst>
              </a:tr>
              <a:tr h="873635">
                <a:tc>
                  <a:txBody>
                    <a:bodyPr/>
                    <a:lstStyle/>
                    <a:p>
                      <a:pPr marL="304800">
                        <a:lnSpc>
                          <a:spcPct val="150000"/>
                        </a:lnSpc>
                        <a:spcAft>
                          <a:spcPts val="0"/>
                        </a:spcAft>
                      </a:pPr>
                      <a:r>
                        <a:rPr lang="en-US" sz="2800" kern="100">
                          <a:effectLst/>
                          <a:latin typeface="標楷體" panose="03000509000000000000" pitchFamily="65" charset="-120"/>
                          <a:ea typeface="標楷體" panose="03000509000000000000" pitchFamily="65" charset="-120"/>
                          <a:cs typeface="Times New Roman" panose="02020603050405020304" pitchFamily="18" charset="0"/>
                        </a:rPr>
                        <a:t>2013</a:t>
                      </a:r>
                      <a:r>
                        <a:rPr lang="zh-TW" sz="2800" kern="100">
                          <a:effectLst/>
                          <a:latin typeface="標楷體" panose="03000509000000000000" pitchFamily="65" charset="-120"/>
                          <a:ea typeface="標楷體" panose="03000509000000000000" pitchFamily="65" charset="-120"/>
                          <a:cs typeface="Times New Roman" panose="02020603050405020304" pitchFamily="18" charset="0"/>
                        </a:rPr>
                        <a:t>年</a:t>
                      </a:r>
                      <a:r>
                        <a:rPr lang="en-US" sz="2800" kern="100">
                          <a:effectLst/>
                          <a:latin typeface="標楷體" panose="03000509000000000000" pitchFamily="65" charset="-120"/>
                          <a:ea typeface="標楷體" panose="03000509000000000000" pitchFamily="65" charset="-120"/>
                          <a:cs typeface="Times New Roman" panose="02020603050405020304" pitchFamily="18" charset="0"/>
                        </a:rPr>
                        <a:t>7</a:t>
                      </a:r>
                      <a:r>
                        <a:rPr lang="zh-TW" sz="2800" kern="100">
                          <a:effectLst/>
                          <a:latin typeface="標楷體" panose="03000509000000000000" pitchFamily="65" charset="-120"/>
                          <a:ea typeface="標楷體" panose="03000509000000000000" pitchFamily="65" charset="-120"/>
                          <a:cs typeface="Times New Roman" panose="02020603050405020304" pitchFamily="18" charset="0"/>
                        </a:rPr>
                        <a:t>月</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04800">
                        <a:lnSpc>
                          <a:spcPct val="150000"/>
                        </a:lnSpc>
                        <a:spcAft>
                          <a:spcPts val="0"/>
                        </a:spcAft>
                      </a:pPr>
                      <a:r>
                        <a:rPr lang="zh-TW" sz="2800" kern="100" dirty="0">
                          <a:effectLst/>
                          <a:latin typeface="標楷體" panose="03000509000000000000" pitchFamily="65" charset="-120"/>
                          <a:ea typeface="標楷體" panose="03000509000000000000" pitchFamily="65" charset="-120"/>
                          <a:cs typeface="Times New Roman" panose="02020603050405020304" pitchFamily="18" charset="0"/>
                        </a:rPr>
                        <a:t>衛生福利部</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1513345"/>
                  </a:ext>
                </a:extLst>
              </a:tr>
            </a:tbl>
          </a:graphicData>
        </a:graphic>
      </p:graphicFrame>
      <p:pic>
        <p:nvPicPr>
          <p:cNvPr id="6" name="圖片 5"/>
          <p:cNvPicPr>
            <a:picLocks noChangeAspect="1"/>
          </p:cNvPicPr>
          <p:nvPr/>
        </p:nvPicPr>
        <p:blipFill>
          <a:blip r:embed="rId8"/>
          <a:stretch>
            <a:fillRect/>
          </a:stretch>
        </p:blipFill>
        <p:spPr>
          <a:xfrm>
            <a:off x="6901480" y="1807819"/>
            <a:ext cx="4608975" cy="2530059"/>
          </a:xfrm>
          <a:prstGeom prst="rect">
            <a:avLst/>
          </a:prstGeom>
        </p:spPr>
      </p:pic>
    </p:spTree>
    <p:extLst>
      <p:ext uri="{BB962C8B-B14F-4D97-AF65-F5344CB8AC3E}">
        <p14:creationId xmlns:p14="http://schemas.microsoft.com/office/powerpoint/2010/main" val="226299251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pic>
        <p:nvPicPr>
          <p:cNvPr id="5" name="圖片 4"/>
          <p:cNvPicPr>
            <a:picLocks noChangeAspect="1"/>
          </p:cNvPicPr>
          <p:nvPr/>
        </p:nvPicPr>
        <p:blipFill>
          <a:blip r:embed="rId7"/>
          <a:stretch>
            <a:fillRect/>
          </a:stretch>
        </p:blipFill>
        <p:spPr>
          <a:xfrm>
            <a:off x="2845482" y="261296"/>
            <a:ext cx="8404458" cy="6259205"/>
          </a:xfrm>
          <a:prstGeom prst="rect">
            <a:avLst/>
          </a:prstGeom>
        </p:spPr>
      </p:pic>
      <p:sp>
        <p:nvSpPr>
          <p:cNvPr id="6" name="文字方塊 5"/>
          <p:cNvSpPr txBox="1"/>
          <p:nvPr/>
        </p:nvSpPr>
        <p:spPr>
          <a:xfrm>
            <a:off x="516689" y="1209312"/>
            <a:ext cx="2262158" cy="3108543"/>
          </a:xfrm>
          <a:prstGeom prst="rect">
            <a:avLst/>
          </a:prstGeom>
          <a:noFill/>
        </p:spPr>
        <p:txBody>
          <a:bodyPr wrap="square" rtlCol="0">
            <a:spAutoFit/>
          </a:bodyPr>
          <a:lstStyle/>
          <a:p>
            <a:r>
              <a:rPr lang="zh-TW" altLang="zh-TW" sz="2800" dirty="0">
                <a:latin typeface="標楷體" panose="03000509000000000000" pitchFamily="65" charset="-120"/>
                <a:ea typeface="標楷體" panose="03000509000000000000" pitchFamily="65" charset="-120"/>
              </a:rPr>
              <a:t>因應衛生福利</a:t>
            </a:r>
            <a:r>
              <a:rPr lang="zh-TW" altLang="zh-TW" sz="2800" dirty="0" smtClean="0">
                <a:latin typeface="標楷體" panose="03000509000000000000" pitchFamily="65" charset="-120"/>
                <a:ea typeface="標楷體" panose="03000509000000000000" pitchFamily="65" charset="-120"/>
              </a:rPr>
              <a:t>部之</a:t>
            </a:r>
            <a:r>
              <a:rPr lang="zh-TW" altLang="zh-TW" sz="2800" dirty="0">
                <a:latin typeface="標楷體" panose="03000509000000000000" pitchFamily="65" charset="-120"/>
                <a:ea typeface="標楷體" panose="03000509000000000000" pitchFamily="65" charset="-120"/>
              </a:rPr>
              <a:t>成立，原</a:t>
            </a:r>
            <a:r>
              <a:rPr lang="zh-TW" altLang="zh-TW" sz="2800" dirty="0" smtClean="0">
                <a:latin typeface="標楷體" panose="03000509000000000000" pitchFamily="65" charset="-120"/>
                <a:ea typeface="標楷體" panose="03000509000000000000" pitchFamily="65" charset="-120"/>
              </a:rPr>
              <a:t>行政院</a:t>
            </a:r>
            <a:endParaRPr lang="en-US" altLang="zh-TW" sz="2800" dirty="0" smtClean="0">
              <a:latin typeface="標楷體" panose="03000509000000000000" pitchFamily="65" charset="-120"/>
              <a:ea typeface="標楷體" panose="03000509000000000000" pitchFamily="65" charset="-120"/>
            </a:endParaRPr>
          </a:p>
          <a:p>
            <a:r>
              <a:rPr lang="zh-TW" altLang="zh-TW" sz="2800" dirty="0" smtClean="0">
                <a:latin typeface="標楷體" panose="03000509000000000000" pitchFamily="65" charset="-120"/>
                <a:ea typeface="標楷體" panose="03000509000000000000" pitchFamily="65" charset="-120"/>
              </a:rPr>
              <a:t>衛生署</a:t>
            </a:r>
            <a:r>
              <a:rPr lang="zh-TW" altLang="zh-TW" sz="2800" dirty="0">
                <a:latin typeface="標楷體" panose="03000509000000000000" pitchFamily="65" charset="-120"/>
                <a:ea typeface="標楷體" panose="03000509000000000000" pitchFamily="65" charset="-120"/>
              </a:rPr>
              <a:t>中醫藥</a:t>
            </a:r>
            <a:r>
              <a:rPr lang="zh-TW" altLang="zh-TW" sz="2800" dirty="0" smtClean="0">
                <a:latin typeface="標楷體" panose="03000509000000000000" pitchFamily="65" charset="-120"/>
                <a:ea typeface="標楷體" panose="03000509000000000000" pitchFamily="65" charset="-120"/>
              </a:rPr>
              <a:t>委員會</a:t>
            </a:r>
            <a:endParaRPr lang="en-US" altLang="zh-TW" sz="2800" dirty="0" smtClean="0">
              <a:latin typeface="標楷體" panose="03000509000000000000" pitchFamily="65" charset="-120"/>
              <a:ea typeface="標楷體" panose="03000509000000000000" pitchFamily="65" charset="-120"/>
            </a:endParaRPr>
          </a:p>
          <a:p>
            <a:r>
              <a:rPr lang="zh-TW" altLang="zh-TW" sz="2800" dirty="0" smtClean="0">
                <a:latin typeface="標楷體" panose="03000509000000000000" pitchFamily="65" charset="-120"/>
                <a:ea typeface="標楷體" panose="03000509000000000000" pitchFamily="65" charset="-120"/>
              </a:rPr>
              <a:t>納</a:t>
            </a:r>
            <a:r>
              <a:rPr lang="zh-TW" altLang="zh-TW" sz="2800" dirty="0">
                <a:latin typeface="標楷體" panose="03000509000000000000" pitchFamily="65" charset="-120"/>
                <a:ea typeface="標楷體" panose="03000509000000000000" pitchFamily="65" charset="-120"/>
              </a:rPr>
              <a:t>編</a:t>
            </a:r>
            <a:r>
              <a:rPr lang="zh-TW" altLang="zh-TW" sz="2800" dirty="0" smtClean="0">
                <a:latin typeface="標楷體" panose="03000509000000000000" pitchFamily="65" charset="-120"/>
                <a:ea typeface="標楷體" panose="03000509000000000000" pitchFamily="65" charset="-120"/>
              </a:rPr>
              <a:t>為</a:t>
            </a:r>
            <a:endParaRPr lang="en-US" altLang="zh-TW" sz="2800" dirty="0" smtClean="0">
              <a:latin typeface="標楷體" panose="03000509000000000000" pitchFamily="65" charset="-120"/>
              <a:ea typeface="標楷體" panose="03000509000000000000" pitchFamily="65" charset="-120"/>
            </a:endParaRPr>
          </a:p>
          <a:p>
            <a:r>
              <a:rPr lang="zh-TW" altLang="zh-TW" sz="2800" dirty="0" smtClean="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中醫藥司」</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9024839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935034" y="400479"/>
            <a:ext cx="6638783" cy="461665"/>
          </a:xfrm>
          <a:prstGeom prst="rect">
            <a:avLst/>
          </a:prstGeom>
          <a:noFill/>
        </p:spPr>
        <p:txBody>
          <a:bodyPr wrap="square" rtlCol="0">
            <a:spAutoFit/>
          </a:bodyPr>
          <a:lstStyle/>
          <a:p>
            <a:pPr lvl="0"/>
            <a:r>
              <a:rPr lang="en-US" altLang="zh-TW" sz="2400" b="1" dirty="0">
                <a:latin typeface="標楷體" panose="03000509000000000000" pitchFamily="65" charset="-120"/>
                <a:ea typeface="標楷體" panose="03000509000000000000" pitchFamily="65" charset="-120"/>
              </a:rPr>
              <a:t>1929-1970</a:t>
            </a:r>
            <a:r>
              <a:rPr lang="zh-TW" altLang="zh-TW" sz="2400" b="1" dirty="0">
                <a:latin typeface="標楷體" panose="03000509000000000000" pitchFamily="65" charset="-120"/>
                <a:ea typeface="標楷體" panose="03000509000000000000" pitchFamily="65" charset="-120"/>
              </a:rPr>
              <a:t>年中藥販賣業相關法規</a:t>
            </a:r>
            <a:r>
              <a:rPr lang="zh-TW" altLang="zh-TW" sz="2400" b="1" dirty="0" smtClean="0">
                <a:latin typeface="標楷體" panose="03000509000000000000" pitchFamily="65" charset="-120"/>
                <a:ea typeface="標楷體" panose="03000509000000000000" pitchFamily="65" charset="-120"/>
              </a:rPr>
              <a:t>整理</a:t>
            </a:r>
            <a:endParaRPr kumimoji="0" lang="zh-CN" altLang="en-US" sz="2400" b="1" i="0" u="none" strike="noStrike" kern="1200" cap="none" spc="0" normalizeH="0" baseline="0" noProof="0" dirty="0">
              <a:ln>
                <a:noFill/>
              </a:ln>
              <a:solidFill>
                <a:srgbClr val="222322"/>
              </a:solidFill>
              <a:effectLst/>
              <a:uLnTx/>
              <a:uFillTx/>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763811295"/>
              </p:ext>
            </p:extLst>
          </p:nvPr>
        </p:nvGraphicFramePr>
        <p:xfrm>
          <a:off x="833436" y="900616"/>
          <a:ext cx="10314855" cy="5250803"/>
        </p:xfrm>
        <a:graphic>
          <a:graphicData uri="http://schemas.openxmlformats.org/drawingml/2006/table">
            <a:tbl>
              <a:tblPr>
                <a:tableStyleId>{5C22544A-7EE6-4342-B048-85BDC9FD1C3A}</a:tableStyleId>
              </a:tblPr>
              <a:tblGrid>
                <a:gridCol w="2426599">
                  <a:extLst>
                    <a:ext uri="{9D8B030D-6E8A-4147-A177-3AD203B41FA5}">
                      <a16:colId xmlns:a16="http://schemas.microsoft.com/office/drawing/2014/main" val="2728693029"/>
                    </a:ext>
                  </a:extLst>
                </a:gridCol>
                <a:gridCol w="4449971">
                  <a:extLst>
                    <a:ext uri="{9D8B030D-6E8A-4147-A177-3AD203B41FA5}">
                      <a16:colId xmlns:a16="http://schemas.microsoft.com/office/drawing/2014/main" val="999483200"/>
                    </a:ext>
                  </a:extLst>
                </a:gridCol>
                <a:gridCol w="3438285">
                  <a:extLst>
                    <a:ext uri="{9D8B030D-6E8A-4147-A177-3AD203B41FA5}">
                      <a16:colId xmlns:a16="http://schemas.microsoft.com/office/drawing/2014/main" val="1913081853"/>
                    </a:ext>
                  </a:extLst>
                </a:gridCol>
              </a:tblGrid>
              <a:tr h="598948">
                <a:tc>
                  <a:txBody>
                    <a:bodyPr/>
                    <a:lstStyle/>
                    <a:p>
                      <a:pPr algn="ctr">
                        <a:spcAft>
                          <a:spcPts val="0"/>
                        </a:spcAft>
                      </a:pP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時間</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法規與相關事件</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備註說明</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4466435"/>
                  </a:ext>
                </a:extLst>
              </a:tr>
              <a:tr h="956572">
                <a:tc>
                  <a:txBody>
                    <a:bodyPr/>
                    <a:lstStyle/>
                    <a:p>
                      <a:pPr algn="just">
                        <a:spcAft>
                          <a:spcPts val="0"/>
                        </a:spcAft>
                      </a:pPr>
                      <a:r>
                        <a:rPr lang="en-US" sz="1800" b="1" kern="100">
                          <a:effectLst/>
                          <a:latin typeface="標楷體" panose="03000509000000000000" pitchFamily="65" charset="-120"/>
                          <a:ea typeface="標楷體" panose="03000509000000000000" pitchFamily="65" charset="-120"/>
                          <a:cs typeface="Times New Roman" panose="02020603050405020304" pitchFamily="18" charset="0"/>
                        </a:rPr>
                        <a:t>1929</a:t>
                      </a:r>
                      <a:r>
                        <a:rPr lang="zh-TW" sz="18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800" b="1" kern="10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18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1800" b="1" kern="100">
                          <a:effectLst/>
                          <a:latin typeface="標楷體" panose="03000509000000000000" pitchFamily="65" charset="-120"/>
                          <a:ea typeface="標楷體" panose="03000509000000000000" pitchFamily="65" charset="-120"/>
                          <a:cs typeface="Times New Roman" panose="02020603050405020304" pitchFamily="18" charset="0"/>
                        </a:rPr>
                        <a:t>18</a:t>
                      </a:r>
                      <a:r>
                        <a:rPr lang="zh-TW" sz="18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8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藥商管理規則，係國府衛生部在大陸制定。</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國民政府於大陸時期制定之衛生法規，來台初期以此法規管理藥商，但顯然遠遠不足以管理藥商。</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581137"/>
                  </a:ext>
                </a:extLst>
              </a:tr>
              <a:tr h="1679674">
                <a:tc>
                  <a:txBody>
                    <a:bodyPr/>
                    <a:lstStyle/>
                    <a:p>
                      <a:pPr algn="just">
                        <a:spcAft>
                          <a:spcPts val="0"/>
                        </a:spcAft>
                      </a:pPr>
                      <a:r>
                        <a:rPr lang="en-US" sz="1800" b="1" kern="100">
                          <a:effectLst/>
                          <a:latin typeface="標楷體" panose="03000509000000000000" pitchFamily="65" charset="-120"/>
                          <a:ea typeface="標楷體" panose="03000509000000000000" pitchFamily="65" charset="-120"/>
                          <a:cs typeface="Times New Roman" panose="02020603050405020304" pitchFamily="18" charset="0"/>
                        </a:rPr>
                        <a:t>1947</a:t>
                      </a:r>
                      <a:r>
                        <a:rPr lang="zh-TW" sz="18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800" b="1" kern="10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18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1800" b="1" kern="100">
                          <a:effectLst/>
                          <a:latin typeface="標楷體" panose="03000509000000000000" pitchFamily="65" charset="-120"/>
                          <a:ea typeface="標楷體" panose="03000509000000000000" pitchFamily="65" charset="-120"/>
                          <a:cs typeface="Times New Roman" panose="02020603050405020304" pitchFamily="18" charset="0"/>
                        </a:rPr>
                        <a:t>36</a:t>
                      </a:r>
                      <a:r>
                        <a:rPr lang="zh-TW" sz="18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8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1800" b="1" kern="100" dirty="0">
                          <a:effectLst/>
                          <a:latin typeface="標楷體" panose="03000509000000000000" pitchFamily="65" charset="-120"/>
                          <a:ea typeface="標楷體" panose="03000509000000000000" pitchFamily="65" charset="-120"/>
                          <a:cs typeface="Times New Roman" panose="02020603050405020304" pitchFamily="18" charset="0"/>
                        </a:rPr>
                        <a:t>8</a:t>
                      </a: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月</a:t>
                      </a:r>
                      <a:r>
                        <a:rPr lang="en-US" sz="1800" b="1" kern="100" dirty="0">
                          <a:effectLst/>
                          <a:latin typeface="標楷體" panose="03000509000000000000" pitchFamily="65" charset="-120"/>
                          <a:ea typeface="標楷體" panose="03000509000000000000" pitchFamily="65" charset="-120"/>
                          <a:cs typeface="Times New Roman" panose="02020603050405020304" pitchFamily="18" charset="0"/>
                        </a:rPr>
                        <a:t>1</a:t>
                      </a: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日，台灣省政府訂頒「台灣省管理藥商辦法」之單行法規。</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「台灣省管理藥商辦法」，將所有藥品販賣業者重新歸納及調整，所定藥商種類除中藥、西藥販賣與製造商之外，還有藥種商、藥品零售商、成藥調劑商等之設置。行政命令</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1559404"/>
                  </a:ext>
                </a:extLst>
              </a:tr>
              <a:tr h="2015609">
                <a:tc>
                  <a:txBody>
                    <a:bodyPr/>
                    <a:lstStyle/>
                    <a:p>
                      <a:pPr algn="just">
                        <a:spcAft>
                          <a:spcPts val="0"/>
                        </a:spcAft>
                      </a:pPr>
                      <a:r>
                        <a:rPr lang="en-US" sz="1800" b="1" kern="100">
                          <a:effectLst/>
                          <a:latin typeface="標楷體" panose="03000509000000000000" pitchFamily="65" charset="-120"/>
                          <a:ea typeface="標楷體" panose="03000509000000000000" pitchFamily="65" charset="-120"/>
                          <a:cs typeface="Times New Roman" panose="02020603050405020304" pitchFamily="18" charset="0"/>
                        </a:rPr>
                        <a:t>1948</a:t>
                      </a:r>
                      <a:r>
                        <a:rPr lang="zh-TW" sz="18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800" b="1" kern="10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18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1800" b="1" kern="100">
                          <a:effectLst/>
                          <a:latin typeface="標楷體" panose="03000509000000000000" pitchFamily="65" charset="-120"/>
                          <a:ea typeface="標楷體" panose="03000509000000000000" pitchFamily="65" charset="-120"/>
                          <a:cs typeface="Times New Roman" panose="02020603050405020304" pitchFamily="18" charset="0"/>
                        </a:rPr>
                        <a:t>37</a:t>
                      </a:r>
                      <a:r>
                        <a:rPr lang="zh-TW" sz="18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8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1800" b="1" kern="100">
                          <a:effectLst/>
                          <a:latin typeface="標楷體" panose="03000509000000000000" pitchFamily="65" charset="-120"/>
                          <a:ea typeface="標楷體" panose="03000509000000000000" pitchFamily="65" charset="-120"/>
                          <a:cs typeface="Times New Roman" panose="02020603050405020304" pitchFamily="18" charset="0"/>
                        </a:rPr>
                        <a:t>3</a:t>
                      </a:r>
                      <a:r>
                        <a:rPr lang="zh-TW" sz="18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月</a:t>
                      </a:r>
                      <a:r>
                        <a:rPr lang="en-US" sz="1800" b="1" kern="100">
                          <a:effectLst/>
                          <a:latin typeface="標楷體" panose="03000509000000000000" pitchFamily="65" charset="-120"/>
                          <a:ea typeface="標楷體" panose="03000509000000000000" pitchFamily="65" charset="-120"/>
                          <a:cs typeface="Times New Roman" panose="02020603050405020304" pitchFamily="18" charset="0"/>
                        </a:rPr>
                        <a:t>29</a:t>
                      </a:r>
                      <a:r>
                        <a:rPr lang="zh-TW" sz="18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日，公布「管理藥商規則」。</a:t>
                      </a:r>
                      <a:endParaRPr lang="zh-TW" sz="18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「管理藥商規則」，為各經營業者及政府各級衛生機關共同遵守與管理之依據。規定藥商分為中藥、西藥之販賣與製造，均須分別由專業人員</a:t>
                      </a:r>
                      <a:r>
                        <a:rPr lang="en-US"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如藥劑師、中醫師或熟諳藥性者</a:t>
                      </a:r>
                      <a:r>
                        <a:rPr lang="en-US"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管理藥品或監督製藥。</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4179081"/>
                  </a:ext>
                </a:extLst>
              </a:tr>
            </a:tbl>
          </a:graphicData>
        </a:graphic>
      </p:graphicFrame>
    </p:spTree>
    <p:extLst>
      <p:ext uri="{BB962C8B-B14F-4D97-AF65-F5344CB8AC3E}">
        <p14:creationId xmlns:p14="http://schemas.microsoft.com/office/powerpoint/2010/main" val="19925128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991081031"/>
              </p:ext>
            </p:extLst>
          </p:nvPr>
        </p:nvGraphicFramePr>
        <p:xfrm>
          <a:off x="870380" y="639006"/>
          <a:ext cx="9280785" cy="5034589"/>
        </p:xfrm>
        <a:graphic>
          <a:graphicData uri="http://schemas.openxmlformats.org/drawingml/2006/table">
            <a:tbl>
              <a:tblPr>
                <a:tableStyleId>{5C22544A-7EE6-4342-B048-85BDC9FD1C3A}</a:tableStyleId>
              </a:tblPr>
              <a:tblGrid>
                <a:gridCol w="1754019">
                  <a:extLst>
                    <a:ext uri="{9D8B030D-6E8A-4147-A177-3AD203B41FA5}">
                      <a16:colId xmlns:a16="http://schemas.microsoft.com/office/drawing/2014/main" val="14767282"/>
                    </a:ext>
                  </a:extLst>
                </a:gridCol>
                <a:gridCol w="4433171">
                  <a:extLst>
                    <a:ext uri="{9D8B030D-6E8A-4147-A177-3AD203B41FA5}">
                      <a16:colId xmlns:a16="http://schemas.microsoft.com/office/drawing/2014/main" val="2827004028"/>
                    </a:ext>
                  </a:extLst>
                </a:gridCol>
                <a:gridCol w="3093595">
                  <a:extLst>
                    <a:ext uri="{9D8B030D-6E8A-4147-A177-3AD203B41FA5}">
                      <a16:colId xmlns:a16="http://schemas.microsoft.com/office/drawing/2014/main" val="3846476271"/>
                    </a:ext>
                  </a:extLst>
                </a:gridCol>
              </a:tblGrid>
              <a:tr h="1324892">
                <a:tc>
                  <a:txBody>
                    <a:bodyPr/>
                    <a:lstStyle/>
                    <a:p>
                      <a:pPr algn="just">
                        <a:spcAft>
                          <a:spcPts val="0"/>
                        </a:spcAft>
                      </a:pPr>
                      <a:r>
                        <a:rPr 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1950-1953</a:t>
                      </a: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39</a:t>
                      </a: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r>
                        <a:rPr lang="en-US"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42</a:t>
                      </a: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對熟諳藥性人員之稽核方式，根據</a:t>
                      </a:r>
                      <a:r>
                        <a:rPr 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39</a:t>
                      </a: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年省府之規定發給「臨時中藥商」執照。</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此期間發給的「臨時中藥商」執照，僅憑同業保證，向縣府核發</a:t>
                      </a:r>
                      <a:r>
                        <a:rPr lang="en-US"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just">
                        <a:spcAft>
                          <a:spcPts val="0"/>
                        </a:spcAft>
                      </a:pP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自民國</a:t>
                      </a:r>
                      <a:r>
                        <a:rPr 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39</a:t>
                      </a: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r>
                        <a:rPr lang="en-US"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56</a:t>
                      </a: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年，共核發「臨時中藥商」執照</a:t>
                      </a:r>
                      <a:r>
                        <a:rPr 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4,572</a:t>
                      </a: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家左右。</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其中，從事中藥販賣者，有中藥商、中藥種商及臨時中藥商等三種。</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0610919"/>
                  </a:ext>
                </a:extLst>
              </a:tr>
              <a:tr h="1589870">
                <a:tc>
                  <a:txBody>
                    <a:bodyPr/>
                    <a:lstStyle/>
                    <a:p>
                      <a:pPr algn="just">
                        <a:spcAft>
                          <a:spcPts val="0"/>
                        </a:spcAft>
                      </a:pPr>
                      <a:r>
                        <a:rPr lang="en-US" sz="1600" b="1" kern="100">
                          <a:effectLst/>
                          <a:latin typeface="標楷體" panose="03000509000000000000" pitchFamily="65" charset="-120"/>
                          <a:ea typeface="標楷體" panose="03000509000000000000" pitchFamily="65" charset="-120"/>
                          <a:cs typeface="Times New Roman" panose="02020603050405020304" pitchFamily="18" charset="0"/>
                        </a:rPr>
                        <a:t>1954-1967</a:t>
                      </a:r>
                      <a:r>
                        <a:rPr lang="zh-TW" sz="16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600" b="1" kern="10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16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1600" b="1" kern="100">
                          <a:effectLst/>
                          <a:latin typeface="標楷體" panose="03000509000000000000" pitchFamily="65" charset="-120"/>
                          <a:ea typeface="標楷體" panose="03000509000000000000" pitchFamily="65" charset="-120"/>
                          <a:cs typeface="Times New Roman" panose="02020603050405020304" pitchFamily="18" charset="0"/>
                        </a:rPr>
                        <a:t>43</a:t>
                      </a:r>
                      <a:r>
                        <a:rPr lang="zh-TW" sz="16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r>
                        <a:rPr lang="en-US" sz="16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1600" b="1" kern="100">
                          <a:effectLst/>
                          <a:latin typeface="標楷體" panose="03000509000000000000" pitchFamily="65" charset="-120"/>
                          <a:ea typeface="標楷體" panose="03000509000000000000" pitchFamily="65" charset="-120"/>
                          <a:cs typeface="Times New Roman" panose="02020603050405020304" pitchFamily="18" charset="0"/>
                        </a:rPr>
                        <a:t>56</a:t>
                      </a:r>
                      <a:r>
                        <a:rPr lang="zh-TW" sz="16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6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43</a:t>
                      </a: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年起，為求客觀公平，台灣省各縣市政府乃分別依其轄區之需要，舉辦熟諳藥性人員之簡單測驗，依此發給「臨時中藥商」執照。</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故自民國</a:t>
                      </a:r>
                      <a:r>
                        <a:rPr 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43</a:t>
                      </a: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r>
                        <a:rPr lang="en-US"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1600" b="1" kern="100" dirty="0">
                          <a:effectLst/>
                          <a:latin typeface="標楷體" panose="03000509000000000000" pitchFamily="65" charset="-120"/>
                          <a:ea typeface="標楷體" panose="03000509000000000000" pitchFamily="65" charset="-120"/>
                          <a:cs typeface="Times New Roman" panose="02020603050405020304" pitchFamily="18" charset="0"/>
                        </a:rPr>
                        <a:t>56</a:t>
                      </a:r>
                      <a:r>
                        <a:rPr lang="zh-TW"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年皆由各縣市舉辦「熟諳藥性人員簡單測驗」。</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009068058"/>
                  </a:ext>
                </a:extLst>
              </a:tr>
              <a:tr h="2119827">
                <a:tc>
                  <a:txBody>
                    <a:bodyPr/>
                    <a:lstStyle/>
                    <a:p>
                      <a:pPr algn="just">
                        <a:spcAft>
                          <a:spcPts val="0"/>
                        </a:spcAft>
                      </a:pPr>
                      <a:r>
                        <a:rPr lang="en-US" sz="1600" b="1" kern="100">
                          <a:effectLst/>
                          <a:latin typeface="標楷體" panose="03000509000000000000" pitchFamily="65" charset="-120"/>
                          <a:ea typeface="標楷體" panose="03000509000000000000" pitchFamily="65" charset="-120"/>
                          <a:cs typeface="Times New Roman" panose="02020603050405020304" pitchFamily="18" charset="0"/>
                        </a:rPr>
                        <a:t>1967</a:t>
                      </a:r>
                      <a:r>
                        <a:rPr lang="zh-TW" sz="16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600" b="1" kern="10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16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1600" b="1" kern="100">
                          <a:effectLst/>
                          <a:latin typeface="標楷體" panose="03000509000000000000" pitchFamily="65" charset="-120"/>
                          <a:ea typeface="標楷體" panose="03000509000000000000" pitchFamily="65" charset="-120"/>
                          <a:cs typeface="Times New Roman" panose="02020603050405020304" pitchFamily="18" charset="0"/>
                        </a:rPr>
                        <a:t>56</a:t>
                      </a:r>
                      <a:r>
                        <a:rPr lang="zh-TW" sz="16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6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1600" b="1" kern="100">
                          <a:effectLst/>
                          <a:latin typeface="標楷體" panose="03000509000000000000" pitchFamily="65" charset="-120"/>
                          <a:ea typeface="標楷體" panose="03000509000000000000" pitchFamily="65" charset="-120"/>
                          <a:cs typeface="Times New Roman" panose="02020603050405020304" pitchFamily="18" charset="0"/>
                        </a:rPr>
                        <a:t>7</a:t>
                      </a:r>
                      <a:r>
                        <a:rPr lang="zh-TW" sz="16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月</a:t>
                      </a:r>
                      <a:r>
                        <a:rPr lang="en-US" sz="1600" b="1" kern="100">
                          <a:effectLst/>
                          <a:latin typeface="標楷體" panose="03000509000000000000" pitchFamily="65" charset="-120"/>
                          <a:ea typeface="標楷體" panose="03000509000000000000" pitchFamily="65" charset="-120"/>
                          <a:cs typeface="Times New Roman" panose="02020603050405020304" pitchFamily="18" charset="0"/>
                        </a:rPr>
                        <a:t>27</a:t>
                      </a:r>
                      <a:r>
                        <a:rPr lang="zh-TW" sz="16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日「管理藥商規則」修正為「藥商管理規則」，規定中藥販賣業者，須由熟諳藥性人員管理其藥品。該項人員應具備之條件及審核標準，由省</a:t>
                      </a:r>
                      <a:r>
                        <a:rPr lang="en-US" sz="16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市</a:t>
                      </a:r>
                      <a:r>
                        <a:rPr lang="en-US" sz="16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16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衛生主管機關擬訂，報請內政部核定。台灣省衛生處乃依上項規定，於同年七月擬具「熟諳藥性人員審核測驗程序」報省</a:t>
                      </a:r>
                      <a:endParaRPr lang="zh-TW" sz="16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16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endParaRPr lang="zh-TW" sz="16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961008"/>
                  </a:ext>
                </a:extLst>
              </a:tr>
            </a:tbl>
          </a:graphicData>
        </a:graphic>
      </p:graphicFrame>
    </p:spTree>
    <p:extLst>
      <p:ext uri="{BB962C8B-B14F-4D97-AF65-F5344CB8AC3E}">
        <p14:creationId xmlns:p14="http://schemas.microsoft.com/office/powerpoint/2010/main" val="21012349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1620661153"/>
              </p:ext>
            </p:extLst>
          </p:nvPr>
        </p:nvGraphicFramePr>
        <p:xfrm>
          <a:off x="985233" y="2058331"/>
          <a:ext cx="9855046" cy="1463040"/>
        </p:xfrm>
        <a:graphic>
          <a:graphicData uri="http://schemas.openxmlformats.org/drawingml/2006/table">
            <a:tbl>
              <a:tblPr>
                <a:tableStyleId>{5C22544A-7EE6-4342-B048-85BDC9FD1C3A}</a:tableStyleId>
              </a:tblPr>
              <a:tblGrid>
                <a:gridCol w="1799428">
                  <a:extLst>
                    <a:ext uri="{9D8B030D-6E8A-4147-A177-3AD203B41FA5}">
                      <a16:colId xmlns:a16="http://schemas.microsoft.com/office/drawing/2014/main" val="561285885"/>
                    </a:ext>
                  </a:extLst>
                </a:gridCol>
                <a:gridCol w="2529461">
                  <a:extLst>
                    <a:ext uri="{9D8B030D-6E8A-4147-A177-3AD203B41FA5}">
                      <a16:colId xmlns:a16="http://schemas.microsoft.com/office/drawing/2014/main" val="2149476477"/>
                    </a:ext>
                  </a:extLst>
                </a:gridCol>
                <a:gridCol w="5526157">
                  <a:extLst>
                    <a:ext uri="{9D8B030D-6E8A-4147-A177-3AD203B41FA5}">
                      <a16:colId xmlns:a16="http://schemas.microsoft.com/office/drawing/2014/main" val="1457989565"/>
                    </a:ext>
                  </a:extLst>
                </a:gridCol>
              </a:tblGrid>
              <a:tr h="370840">
                <a:tc>
                  <a:txBody>
                    <a:bodyPr/>
                    <a:lstStyle/>
                    <a:p>
                      <a:pPr algn="just">
                        <a:spcAft>
                          <a:spcPts val="0"/>
                        </a:spcAft>
                      </a:pP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1970</a:t>
                      </a: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59</a:t>
                      </a: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8</a:t>
                      </a: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月</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17</a:t>
                      </a: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日公布</a:t>
                      </a:r>
                      <a:r>
                        <a:rPr lang="zh-TW" sz="2400" b="1"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之</a:t>
                      </a:r>
                      <a:endParaRPr lang="en-US" altLang="zh-TW" sz="2400" b="1"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2400" b="1"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藥物藥商管理法」</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第</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24</a:t>
                      </a: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條規定：「中藥販賣業者買賣之藥品，應由專任中醫師或確具中藥基本知識及鑑別能力，經衛生主管機關登記之人員管理之。」</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20390"/>
                  </a:ext>
                </a:extLst>
              </a:tr>
            </a:tbl>
          </a:graphicData>
        </a:graphic>
      </p:graphicFrame>
    </p:spTree>
    <p:extLst>
      <p:ext uri="{BB962C8B-B14F-4D97-AF65-F5344CB8AC3E}">
        <p14:creationId xmlns:p14="http://schemas.microsoft.com/office/powerpoint/2010/main" val="304437261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6" name="图片 5">
            <a:extLst>
              <a:ext uri="{FF2B5EF4-FFF2-40B4-BE49-F238E27FC236}">
                <a16:creationId xmlns:a16="http://schemas.microsoft.com/office/drawing/2014/main" id="{FC7155E2-D6E9-4583-AFEF-78FBA74A5A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9000"/>
            <a:ext cx="2906487" cy="4200129"/>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2" y="35573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2" name="矩形 1">
            <a:extLst>
              <a:ext uri="{FF2B5EF4-FFF2-40B4-BE49-F238E27FC236}">
                <a16:creationId xmlns:a16="http://schemas.microsoft.com/office/drawing/2014/main" id="{3EE1D50C-2B3A-4D8D-ABF7-0D4A1E720AC4}"/>
              </a:ext>
            </a:extLst>
          </p:cNvPr>
          <p:cNvSpPr/>
          <p:nvPr/>
        </p:nvSpPr>
        <p:spPr>
          <a:xfrm>
            <a:off x="2240828" y="567693"/>
            <a:ext cx="4723498" cy="600245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25" name="图片 24">
            <a:extLst>
              <a:ext uri="{FF2B5EF4-FFF2-40B4-BE49-F238E27FC236}">
                <a16:creationId xmlns:a16="http://schemas.microsoft.com/office/drawing/2014/main" id="{94169AAC-310A-428D-A9D6-3DAD2DEBC70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090926" y="2062197"/>
            <a:ext cx="3648872" cy="5317972"/>
          </a:xfrm>
          <a:prstGeom prst="rect">
            <a:avLst/>
          </a:prstGeom>
        </p:spPr>
      </p:pic>
      <p:grpSp>
        <p:nvGrpSpPr>
          <p:cNvPr id="27" name="组合 26">
            <a:extLst>
              <a:ext uri="{FF2B5EF4-FFF2-40B4-BE49-F238E27FC236}">
                <a16:creationId xmlns:a16="http://schemas.microsoft.com/office/drawing/2014/main" id="{E35ABEF5-D92D-4B90-A4B1-A43F43233C5B}"/>
              </a:ext>
            </a:extLst>
          </p:cNvPr>
          <p:cNvGrpSpPr/>
          <p:nvPr/>
        </p:nvGrpSpPr>
        <p:grpSpPr>
          <a:xfrm>
            <a:off x="2676981" y="1800101"/>
            <a:ext cx="3664071" cy="3127925"/>
            <a:chOff x="4181606" y="1541461"/>
            <a:chExt cx="3664071" cy="3127925"/>
          </a:xfrm>
        </p:grpSpPr>
        <p:sp>
          <p:nvSpPr>
            <p:cNvPr id="29" name="文本框 28">
              <a:extLst>
                <a:ext uri="{FF2B5EF4-FFF2-40B4-BE49-F238E27FC236}">
                  <a16:creationId xmlns:a16="http://schemas.microsoft.com/office/drawing/2014/main" id="{45887FC1-CCCA-49F6-AB59-49B7A9B26B49}"/>
                </a:ext>
              </a:extLst>
            </p:cNvPr>
            <p:cNvSpPr txBox="1"/>
            <p:nvPr/>
          </p:nvSpPr>
          <p:spPr>
            <a:xfrm>
              <a:off x="4181606" y="1541461"/>
              <a:ext cx="923330" cy="3127925"/>
            </a:xfrm>
            <a:prstGeom prst="rect">
              <a:avLst/>
            </a:prstGeom>
            <a:noFill/>
          </p:spPr>
          <p:txBody>
            <a:bodyPr vert="eaVert" wrap="square" rtlCol="0">
              <a:spAutoFit/>
            </a:bodyPr>
            <a:lstStyle/>
            <a:p>
              <a:r>
                <a:rPr lang="zh-CN" altLang="en-US" sz="4800" dirty="0">
                  <a:solidFill>
                    <a:srgbClr val="222322"/>
                  </a:solidFill>
                  <a:latin typeface="標楷體" panose="03000509000000000000" pitchFamily="65" charset="-120"/>
                  <a:ea typeface="標楷體" panose="03000509000000000000" pitchFamily="65" charset="-120"/>
                </a:rPr>
                <a:t>第一章</a:t>
              </a:r>
            </a:p>
          </p:txBody>
        </p:sp>
        <p:sp>
          <p:nvSpPr>
            <p:cNvPr id="31" name="文本框 34">
              <a:extLst>
                <a:ext uri="{FF2B5EF4-FFF2-40B4-BE49-F238E27FC236}">
                  <a16:creationId xmlns:a16="http://schemas.microsoft.com/office/drawing/2014/main" id="{3A715AA8-CF8C-4B4E-80A6-BCC40BC7E15C}"/>
                </a:ext>
              </a:extLst>
            </p:cNvPr>
            <p:cNvSpPr txBox="1"/>
            <p:nvPr/>
          </p:nvSpPr>
          <p:spPr>
            <a:xfrm>
              <a:off x="5365719" y="2361062"/>
              <a:ext cx="2479958" cy="2308324"/>
            </a:xfrm>
            <a:prstGeom prst="rect">
              <a:avLst/>
            </a:prstGeom>
            <a:noFill/>
          </p:spPr>
          <p:txBody>
            <a:bodyPr vert="horz" wrap="square" lIns="91440" tIns="45720" rIns="91440" bIns="45720" numCol="1"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a:r>
                <a:rPr lang="en-US" altLang="zh-TW" sz="2400" b="1" dirty="0">
                  <a:solidFill>
                    <a:srgbClr val="222322"/>
                  </a:solidFill>
                  <a:latin typeface="標楷體" panose="03000509000000000000" pitchFamily="65" charset="-120"/>
                  <a:ea typeface="標楷體" panose="03000509000000000000" pitchFamily="65" charset="-120"/>
                </a:rPr>
                <a:t>108</a:t>
              </a:r>
            </a:p>
            <a:p>
              <a:pPr algn="ctr" eaLnBrk="0"/>
              <a:r>
                <a:rPr lang="en-US" altLang="zh-TW" sz="2400" b="1" dirty="0">
                  <a:solidFill>
                    <a:srgbClr val="222322"/>
                  </a:solidFill>
                  <a:latin typeface="標楷體" panose="03000509000000000000" pitchFamily="65" charset="-120"/>
                  <a:ea typeface="標楷體" panose="03000509000000000000" pitchFamily="65" charset="-120"/>
                </a:rPr>
                <a:t>+</a:t>
              </a:r>
            </a:p>
            <a:p>
              <a:pPr algn="ctr" eaLnBrk="0"/>
              <a:r>
                <a:rPr lang="en-US" altLang="zh-TW" sz="2400" b="1" dirty="0">
                  <a:solidFill>
                    <a:srgbClr val="222322"/>
                  </a:solidFill>
                  <a:latin typeface="標楷體" panose="03000509000000000000" pitchFamily="65" charset="-120"/>
                  <a:ea typeface="標楷體" panose="03000509000000000000" pitchFamily="65" charset="-120"/>
                </a:rPr>
                <a:t>318</a:t>
              </a:r>
            </a:p>
            <a:p>
              <a:pPr algn="ctr" eaLnBrk="0"/>
              <a:r>
                <a:rPr lang="zh-TW" altLang="en-US" sz="2400" b="1" dirty="0">
                  <a:solidFill>
                    <a:srgbClr val="222322"/>
                  </a:solidFill>
                  <a:latin typeface="標楷體" panose="03000509000000000000" pitchFamily="65" charset="-120"/>
                  <a:ea typeface="標楷體" panose="03000509000000000000" pitchFamily="65" charset="-120"/>
                </a:rPr>
                <a:t>的</a:t>
              </a:r>
              <a:endParaRPr lang="en-US" altLang="zh-TW" sz="2400" b="1" dirty="0">
                <a:solidFill>
                  <a:srgbClr val="222322"/>
                </a:solidFill>
                <a:latin typeface="標楷體" panose="03000509000000000000" pitchFamily="65" charset="-120"/>
                <a:ea typeface="標楷體" panose="03000509000000000000" pitchFamily="65" charset="-120"/>
              </a:endParaRPr>
            </a:p>
            <a:p>
              <a:pPr algn="ctr" eaLnBrk="0"/>
              <a:r>
                <a:rPr lang="zh-TW" altLang="en-US" sz="2400" b="1" dirty="0">
                  <a:solidFill>
                    <a:srgbClr val="222322"/>
                  </a:solidFill>
                  <a:latin typeface="標楷體" panose="03000509000000000000" pitchFamily="65" charset="-120"/>
                  <a:ea typeface="標楷體" panose="03000509000000000000" pitchFamily="65" charset="-120"/>
                </a:rPr>
                <a:t>危</a:t>
              </a:r>
              <a:endParaRPr lang="en-US" altLang="zh-TW" sz="2400" b="1" dirty="0">
                <a:solidFill>
                  <a:srgbClr val="222322"/>
                </a:solidFill>
                <a:latin typeface="標楷體" panose="03000509000000000000" pitchFamily="65" charset="-120"/>
                <a:ea typeface="標楷體" panose="03000509000000000000" pitchFamily="65" charset="-120"/>
              </a:endParaRPr>
            </a:p>
            <a:p>
              <a:pPr algn="ctr" eaLnBrk="0"/>
              <a:r>
                <a:rPr lang="zh-TW" altLang="en-US" sz="2400" b="1" dirty="0">
                  <a:solidFill>
                    <a:srgbClr val="222322"/>
                  </a:solidFill>
                  <a:latin typeface="標楷體" panose="03000509000000000000" pitchFamily="65" charset="-120"/>
                  <a:ea typeface="標楷體" panose="03000509000000000000" pitchFamily="65" charset="-120"/>
                </a:rPr>
                <a:t>機</a:t>
              </a:r>
              <a:endParaRPr lang="ko-KR" altLang="en-US" sz="2400" b="1" dirty="0">
                <a:solidFill>
                  <a:srgbClr val="222322"/>
                </a:solidFill>
                <a:latin typeface="標楷體" panose="03000509000000000000" pitchFamily="65" charset="-120"/>
              </a:endParaRPr>
            </a:p>
          </p:txBody>
        </p:sp>
      </p:grpSp>
      <p:pic>
        <p:nvPicPr>
          <p:cNvPr id="42" name="图片 41">
            <a:extLst>
              <a:ext uri="{FF2B5EF4-FFF2-40B4-BE49-F238E27FC236}">
                <a16:creationId xmlns:a16="http://schemas.microsoft.com/office/drawing/2014/main" id="{29F10A58-CE1D-4534-83F9-6F9563E4DEF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648632" y="567693"/>
            <a:ext cx="2906487" cy="1494504"/>
          </a:xfrm>
          <a:prstGeom prst="rect">
            <a:avLst/>
          </a:prstGeom>
        </p:spPr>
      </p:pic>
    </p:spTree>
    <p:extLst>
      <p:ext uri="{BB962C8B-B14F-4D97-AF65-F5344CB8AC3E}">
        <p14:creationId xmlns:p14="http://schemas.microsoft.com/office/powerpoint/2010/main" val="303602572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4" y="377396"/>
            <a:ext cx="7996529" cy="523220"/>
          </a:xfrm>
          <a:prstGeom prst="rect">
            <a:avLst/>
          </a:prstGeom>
          <a:noFill/>
        </p:spPr>
        <p:txBody>
          <a:bodyPr wrap="square" rtlCol="0">
            <a:spAutoFit/>
          </a:bodyPr>
          <a:lstStyle/>
          <a:p>
            <a:pPr lvl="0"/>
            <a:r>
              <a:rPr lang="en-US" altLang="zh-TW" sz="2800" b="1" dirty="0">
                <a:solidFill>
                  <a:srgbClr val="222322"/>
                </a:solidFill>
                <a:latin typeface="標楷體" panose="03000509000000000000" pitchFamily="65" charset="-120"/>
                <a:ea typeface="標楷體" panose="03000509000000000000" pitchFamily="65" charset="-120"/>
              </a:rPr>
              <a:t>1971</a:t>
            </a:r>
            <a:r>
              <a:rPr lang="zh-TW" altLang="en-US" sz="2800" b="1" dirty="0">
                <a:solidFill>
                  <a:srgbClr val="222322"/>
                </a:solidFill>
                <a:latin typeface="標楷體" panose="03000509000000000000" pitchFamily="65" charset="-120"/>
                <a:ea typeface="標楷體" panose="03000509000000000000" pitchFamily="65" charset="-120"/>
              </a:rPr>
              <a:t>年後中藥販賣業相關法規</a:t>
            </a:r>
            <a:r>
              <a:rPr lang="zh-TW" altLang="en-US" sz="2800" b="1" dirty="0" smtClean="0">
                <a:solidFill>
                  <a:srgbClr val="222322"/>
                </a:solidFill>
                <a:latin typeface="標楷體" panose="03000509000000000000" pitchFamily="65" charset="-120"/>
                <a:ea typeface="標楷體" panose="03000509000000000000" pitchFamily="65" charset="-120"/>
              </a:rPr>
              <a:t>整理</a:t>
            </a:r>
            <a:endParaRPr kumimoji="0" lang="zh-CN" altLang="en-US" sz="2800" b="1" i="0" u="none" strike="noStrike" kern="1200" cap="none" spc="0" normalizeH="0" baseline="0" noProof="0" dirty="0">
              <a:ln>
                <a:noFill/>
              </a:ln>
              <a:solidFill>
                <a:srgbClr val="222322"/>
              </a:solidFill>
              <a:effectLst/>
              <a:uLnTx/>
              <a:uFillTx/>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558035084"/>
              </p:ext>
            </p:extLst>
          </p:nvPr>
        </p:nvGraphicFramePr>
        <p:xfrm>
          <a:off x="833434" y="1345060"/>
          <a:ext cx="9927330" cy="4402888"/>
        </p:xfrm>
        <a:graphic>
          <a:graphicData uri="http://schemas.openxmlformats.org/drawingml/2006/table">
            <a:tbl>
              <a:tblPr>
                <a:tableStyleId>{5C22544A-7EE6-4342-B048-85BDC9FD1C3A}</a:tableStyleId>
              </a:tblPr>
              <a:tblGrid>
                <a:gridCol w="3309110">
                  <a:extLst>
                    <a:ext uri="{9D8B030D-6E8A-4147-A177-3AD203B41FA5}">
                      <a16:colId xmlns:a16="http://schemas.microsoft.com/office/drawing/2014/main" val="2897827034"/>
                    </a:ext>
                  </a:extLst>
                </a:gridCol>
                <a:gridCol w="4511126">
                  <a:extLst>
                    <a:ext uri="{9D8B030D-6E8A-4147-A177-3AD203B41FA5}">
                      <a16:colId xmlns:a16="http://schemas.microsoft.com/office/drawing/2014/main" val="555905229"/>
                    </a:ext>
                  </a:extLst>
                </a:gridCol>
                <a:gridCol w="2107094">
                  <a:extLst>
                    <a:ext uri="{9D8B030D-6E8A-4147-A177-3AD203B41FA5}">
                      <a16:colId xmlns:a16="http://schemas.microsoft.com/office/drawing/2014/main" val="3381024547"/>
                    </a:ext>
                  </a:extLst>
                </a:gridCol>
              </a:tblGrid>
              <a:tr h="418900">
                <a:tc>
                  <a:txBody>
                    <a:bodyPr/>
                    <a:lstStyle/>
                    <a:p>
                      <a:pPr algn="ctr">
                        <a:spcAft>
                          <a:spcPts val="0"/>
                        </a:spcAft>
                      </a:pPr>
                      <a:r>
                        <a:rPr lang="zh-TW" sz="20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時間</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TW" sz="20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法規與相關事件</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TW" sz="20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備註說明</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429699"/>
                  </a:ext>
                </a:extLst>
              </a:tr>
              <a:tr h="2675518">
                <a:tc>
                  <a:txBody>
                    <a:bodyPr/>
                    <a:lstStyle/>
                    <a:p>
                      <a:pPr algn="just">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1973</a:t>
                      </a:r>
                      <a:r>
                        <a:rPr lang="zh-TW" sz="20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20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62</a:t>
                      </a:r>
                      <a:r>
                        <a:rPr lang="zh-TW" sz="20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20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「藥物藥商管理法」頒布</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000" b="1" kern="100" dirty="0">
                          <a:effectLst/>
                          <a:latin typeface="標楷體" panose="03000509000000000000" pitchFamily="65" charset="-120"/>
                          <a:ea typeface="標楷體" panose="03000509000000000000" pitchFamily="65" charset="-120"/>
                          <a:cs typeface="Times New Roman" panose="02020603050405020304" pitchFamily="18" charset="0"/>
                        </a:rPr>
                        <a:t>1971</a:t>
                      </a:r>
                      <a:r>
                        <a:rPr lang="zh-TW" sz="20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年「藥商整頓方案」，循照「藥物藥商管理法」之精神，謀求情理兼顧，逐步輔導改進中藥販賣業，促使達成符合中央法規之規定。使原「臨時中藥商」及「中藥種商」完成換發中藥販賣業藥商許可執照。</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0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44214"/>
                  </a:ext>
                </a:extLst>
              </a:tr>
              <a:tr h="1308470">
                <a:tc>
                  <a:txBody>
                    <a:bodyPr/>
                    <a:lstStyle/>
                    <a:p>
                      <a:pPr algn="just">
                        <a:spcAft>
                          <a:spcPts val="0"/>
                        </a:spcAft>
                      </a:pPr>
                      <a:r>
                        <a:rPr lang="en-US" sz="2000" b="1" kern="100">
                          <a:effectLst/>
                          <a:latin typeface="標楷體" panose="03000509000000000000" pitchFamily="65" charset="-120"/>
                          <a:ea typeface="標楷體" panose="03000509000000000000" pitchFamily="65" charset="-120"/>
                          <a:cs typeface="Times New Roman" panose="02020603050405020304" pitchFamily="18" charset="0"/>
                        </a:rPr>
                        <a:t>1993</a:t>
                      </a:r>
                      <a:r>
                        <a:rPr lang="zh-TW" sz="20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20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2000" b="1" kern="100">
                          <a:effectLst/>
                          <a:latin typeface="標楷體" panose="03000509000000000000" pitchFamily="65" charset="-120"/>
                          <a:ea typeface="標楷體" panose="03000509000000000000" pitchFamily="65" charset="-120"/>
                          <a:cs typeface="Times New Roman" panose="02020603050405020304" pitchFamily="18" charset="0"/>
                        </a:rPr>
                        <a:t>82</a:t>
                      </a:r>
                      <a:r>
                        <a:rPr lang="zh-TW" sz="2000" b="1" kern="10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0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zh-TW" sz="20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「藥事法」頒布</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20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中藥販賣業再度「列冊」，但只能被規範於中藥之販賣，不具有中藥調劑權。</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0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4698685"/>
                  </a:ext>
                </a:extLst>
              </a:tr>
            </a:tbl>
          </a:graphicData>
        </a:graphic>
      </p:graphicFrame>
    </p:spTree>
    <p:extLst>
      <p:ext uri="{BB962C8B-B14F-4D97-AF65-F5344CB8AC3E}">
        <p14:creationId xmlns:p14="http://schemas.microsoft.com/office/powerpoint/2010/main" val="270792057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2690816" cy="523220"/>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2800" b="1" i="0" u="none" strike="noStrike" kern="1200" cap="none" spc="0" normalizeH="0" baseline="0" noProof="0" dirty="0" smtClean="0">
                <a:ln>
                  <a:noFill/>
                </a:ln>
                <a:solidFill>
                  <a:srgbClr val="222322"/>
                </a:solidFill>
                <a:effectLst/>
                <a:uLnTx/>
                <a:uFillTx/>
                <a:latin typeface="杨任东竹石体-Light"/>
                <a:cs typeface="+mn-cs"/>
              </a:rPr>
              <a:t>請輸入標題</a:t>
            </a:r>
            <a:endParaRPr kumimoji="0" lang="zh-CN" altLang="en-US" sz="2800" b="1" i="0" u="none" strike="noStrike" kern="1200" cap="none" spc="0" normalizeH="0" baseline="0" noProof="0" dirty="0">
              <a:ln>
                <a:noFill/>
              </a:ln>
              <a:solidFill>
                <a:srgbClr val="222322"/>
              </a:solidFill>
              <a:effectLst/>
              <a:uLnTx/>
              <a:uFillTx/>
              <a:latin typeface="杨任东竹石体-Light"/>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264741913"/>
              </p:ext>
            </p:extLst>
          </p:nvPr>
        </p:nvGraphicFramePr>
        <p:xfrm>
          <a:off x="833434" y="377396"/>
          <a:ext cx="9967089" cy="5643673"/>
        </p:xfrm>
        <a:graphic>
          <a:graphicData uri="http://schemas.openxmlformats.org/drawingml/2006/table">
            <a:tbl>
              <a:tblPr>
                <a:tableStyleId>{5C22544A-7EE6-4342-B048-85BDC9FD1C3A}</a:tableStyleId>
              </a:tblPr>
              <a:tblGrid>
                <a:gridCol w="3322363">
                  <a:extLst>
                    <a:ext uri="{9D8B030D-6E8A-4147-A177-3AD203B41FA5}">
                      <a16:colId xmlns:a16="http://schemas.microsoft.com/office/drawing/2014/main" val="2673129992"/>
                    </a:ext>
                  </a:extLst>
                </a:gridCol>
                <a:gridCol w="3322363">
                  <a:extLst>
                    <a:ext uri="{9D8B030D-6E8A-4147-A177-3AD203B41FA5}">
                      <a16:colId xmlns:a16="http://schemas.microsoft.com/office/drawing/2014/main" val="1350622796"/>
                    </a:ext>
                  </a:extLst>
                </a:gridCol>
                <a:gridCol w="3322363">
                  <a:extLst>
                    <a:ext uri="{9D8B030D-6E8A-4147-A177-3AD203B41FA5}">
                      <a16:colId xmlns:a16="http://schemas.microsoft.com/office/drawing/2014/main" val="2472718455"/>
                    </a:ext>
                  </a:extLst>
                </a:gridCol>
              </a:tblGrid>
              <a:tr h="5643673">
                <a:tc>
                  <a:txBody>
                    <a:bodyPr/>
                    <a:lstStyle/>
                    <a:p>
                      <a:pPr algn="just">
                        <a:spcAft>
                          <a:spcPts val="0"/>
                        </a:spcAft>
                      </a:pPr>
                      <a:r>
                        <a:rPr lang="en-US" sz="1800" b="1" kern="100" dirty="0">
                          <a:effectLst/>
                          <a:latin typeface="標楷體" panose="03000509000000000000" pitchFamily="65" charset="-120"/>
                          <a:ea typeface="標楷體" panose="03000509000000000000" pitchFamily="65" charset="-120"/>
                          <a:cs typeface="Times New Roman" panose="02020603050405020304" pitchFamily="18" charset="0"/>
                        </a:rPr>
                        <a:t>1998</a:t>
                      </a: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1800" b="1" kern="100" dirty="0">
                          <a:effectLst/>
                          <a:latin typeface="標楷體" panose="03000509000000000000" pitchFamily="65" charset="-120"/>
                          <a:ea typeface="標楷體" panose="03000509000000000000" pitchFamily="65" charset="-120"/>
                          <a:cs typeface="Times New Roman" panose="02020603050405020304" pitchFamily="18" charset="0"/>
                        </a:rPr>
                        <a:t>87</a:t>
                      </a: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zh-TW" sz="1800" b="1"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藥</a:t>
                      </a:r>
                      <a:r>
                        <a:rPr lang="zh-TW" altLang="en-US" sz="1800" b="1"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事</a:t>
                      </a:r>
                      <a:r>
                        <a:rPr lang="zh-TW" sz="1800" b="1"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法</a:t>
                      </a: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第</a:t>
                      </a:r>
                      <a:r>
                        <a:rPr lang="en-US" sz="1800" b="1" kern="100" dirty="0">
                          <a:effectLst/>
                          <a:latin typeface="標楷體" panose="03000509000000000000" pitchFamily="65" charset="-120"/>
                          <a:ea typeface="標楷體" panose="03000509000000000000" pitchFamily="65" charset="-120"/>
                          <a:cs typeface="Times New Roman" panose="02020603050405020304" pitchFamily="18" charset="0"/>
                        </a:rPr>
                        <a:t>103</a:t>
                      </a: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條修正</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342900" lvl="0" indent="-342900" algn="just">
                        <a:lnSpc>
                          <a:spcPct val="150000"/>
                        </a:lnSpc>
                        <a:spcAft>
                          <a:spcPts val="0"/>
                        </a:spcAft>
                        <a:buFont typeface="+mj-lt"/>
                        <a:buAutoNum type="arabicParenBoth"/>
                      </a:pP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第二項讓中藥商再度「列冊，並擴大為「領有中藥證明文件」之中藥「從業人員」也可列冊。</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342900" lvl="0" indent="-342900" algn="just">
                        <a:lnSpc>
                          <a:spcPct val="150000"/>
                        </a:lnSpc>
                        <a:spcAft>
                          <a:spcPts val="0"/>
                        </a:spcAft>
                        <a:buFont typeface="+mj-lt"/>
                        <a:buAutoNum type="arabicParenBoth"/>
                      </a:pP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列冊登記者、中醫師檢定考試及格者、未設「中藥師」之前曾聘中醫師、藥師期滿三年之中藥商負責人，經修習中藥課程達適當標準，可經國家考試。其業務範圍包括可調劑中醫師處方藥品。</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marL="342900" lvl="0" indent="-342900" algn="just">
                        <a:lnSpc>
                          <a:spcPct val="150000"/>
                        </a:lnSpc>
                        <a:spcAft>
                          <a:spcPts val="0"/>
                        </a:spcAft>
                        <a:buFont typeface="+mj-lt"/>
                        <a:buAutoNum type="arabicParenBoth"/>
                      </a:pP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考試由考試院會同行政院定之</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「中藥師」是一個橫空出世的名詞，未曾在整個藥事法出現過，前後條文也不見相關規定。</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a:t>
                      </a: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醫療相關專業職業國家考試，其主管機關是衛生署，考試院只是配合辦理。</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3.</a:t>
                      </a: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原本之藥事法第</a:t>
                      </a:r>
                      <a:r>
                        <a:rPr lang="en-US" sz="1800" b="1" kern="100" dirty="0">
                          <a:effectLst/>
                          <a:latin typeface="標楷體" panose="03000509000000000000" pitchFamily="65" charset="-120"/>
                          <a:ea typeface="標楷體" panose="03000509000000000000" pitchFamily="65" charset="-120"/>
                          <a:cs typeface="Times New Roman" panose="02020603050405020304" pitchFamily="18" charset="0"/>
                        </a:rPr>
                        <a:t>103</a:t>
                      </a: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條第一項規定，已是「列冊」登記之落日條款，修法後變「日出條款」。</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0870134"/>
                  </a:ext>
                </a:extLst>
              </a:tr>
            </a:tbl>
          </a:graphicData>
        </a:graphic>
      </p:graphicFrame>
    </p:spTree>
    <p:extLst>
      <p:ext uri="{BB962C8B-B14F-4D97-AF65-F5344CB8AC3E}">
        <p14:creationId xmlns:p14="http://schemas.microsoft.com/office/powerpoint/2010/main" val="128545260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420762094"/>
              </p:ext>
            </p:extLst>
          </p:nvPr>
        </p:nvGraphicFramePr>
        <p:xfrm>
          <a:off x="831274" y="1145308"/>
          <a:ext cx="8581878" cy="2194560"/>
        </p:xfrm>
        <a:graphic>
          <a:graphicData uri="http://schemas.openxmlformats.org/drawingml/2006/table">
            <a:tbl>
              <a:tblPr>
                <a:tableStyleId>{5C22544A-7EE6-4342-B048-85BDC9FD1C3A}</a:tableStyleId>
              </a:tblPr>
              <a:tblGrid>
                <a:gridCol w="2860626">
                  <a:extLst>
                    <a:ext uri="{9D8B030D-6E8A-4147-A177-3AD203B41FA5}">
                      <a16:colId xmlns:a16="http://schemas.microsoft.com/office/drawing/2014/main" val="1523990486"/>
                    </a:ext>
                  </a:extLst>
                </a:gridCol>
                <a:gridCol w="2860626">
                  <a:extLst>
                    <a:ext uri="{9D8B030D-6E8A-4147-A177-3AD203B41FA5}">
                      <a16:colId xmlns:a16="http://schemas.microsoft.com/office/drawing/2014/main" val="1952773780"/>
                    </a:ext>
                  </a:extLst>
                </a:gridCol>
                <a:gridCol w="2860626">
                  <a:extLst>
                    <a:ext uri="{9D8B030D-6E8A-4147-A177-3AD203B41FA5}">
                      <a16:colId xmlns:a16="http://schemas.microsoft.com/office/drawing/2014/main" val="3572772878"/>
                    </a:ext>
                  </a:extLst>
                </a:gridCol>
              </a:tblGrid>
              <a:tr h="1078944">
                <a:tc>
                  <a:txBody>
                    <a:bodyPr/>
                    <a:lstStyle/>
                    <a:p>
                      <a:pPr algn="just">
                        <a:spcAft>
                          <a:spcPts val="0"/>
                        </a:spcAft>
                      </a:pP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2014</a:t>
                      </a: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103</a:t>
                      </a: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提出「藥事法部分條文修正案」</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20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4567909"/>
                  </a:ext>
                </a:extLst>
              </a:tr>
              <a:tr h="1078944">
                <a:tc>
                  <a:txBody>
                    <a:bodyPr/>
                    <a:lstStyle/>
                    <a:p>
                      <a:pPr algn="just">
                        <a:spcAft>
                          <a:spcPts val="0"/>
                        </a:spcAft>
                      </a:pP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2017</a:t>
                      </a: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106</a:t>
                      </a: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zh-TW"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衛生福利部提出「中藥師法」草案</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4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en-US" sz="20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5362996"/>
                  </a:ext>
                </a:extLst>
              </a:tr>
            </a:tbl>
          </a:graphicData>
        </a:graphic>
      </p:graphicFrame>
    </p:spTree>
    <p:extLst>
      <p:ext uri="{BB962C8B-B14F-4D97-AF65-F5344CB8AC3E}">
        <p14:creationId xmlns:p14="http://schemas.microsoft.com/office/powerpoint/2010/main" val="6425143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106017" y="0"/>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12291" y="639006"/>
            <a:ext cx="7926253" cy="95410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zh-TW" altLang="en-US" sz="2800" b="1" i="0" u="none" strike="noStrike" kern="1200" cap="none" spc="0" normalizeH="0" baseline="0" noProof="0" dirty="0" smtClean="0">
                <a:ln>
                  <a:noFill/>
                </a:ln>
                <a:solidFill>
                  <a:srgbClr val="222322"/>
                </a:solidFill>
                <a:effectLst/>
                <a:uLnTx/>
                <a:uFillTx/>
                <a:latin typeface="新細明體" panose="02020500000000000000" pitchFamily="18" charset="-120"/>
                <a:ea typeface="新細明體" panose="02020500000000000000" pitchFamily="18" charset="-120"/>
              </a:rPr>
              <a:t>「</a:t>
            </a:r>
            <a:r>
              <a:rPr kumimoji="0" lang="zh-TW" altLang="en-US" sz="2800" b="1" i="0" u="none" strike="noStrike" kern="1200" cap="none" spc="0" normalizeH="0" baseline="0" noProof="0" dirty="0" smtClean="0">
                <a:ln>
                  <a:noFill/>
                </a:ln>
                <a:solidFill>
                  <a:srgbClr val="222322"/>
                </a:solidFill>
                <a:effectLst/>
                <a:uLnTx/>
                <a:uFillTx/>
                <a:latin typeface="標楷體" panose="03000509000000000000" pitchFamily="65" charset="-120"/>
                <a:ea typeface="標楷體" panose="03000509000000000000" pitchFamily="65" charset="-120"/>
              </a:rPr>
              <a:t>列冊</a:t>
            </a:r>
            <a:r>
              <a:rPr kumimoji="0" lang="zh-TW" altLang="en-US" sz="2800" b="1" i="0" u="none" strike="noStrike" kern="1200" cap="none" spc="0" normalizeH="0" baseline="0" noProof="0" dirty="0" smtClean="0">
                <a:ln>
                  <a:noFill/>
                </a:ln>
                <a:solidFill>
                  <a:srgbClr val="222322"/>
                </a:solidFill>
                <a:effectLst/>
                <a:uLnTx/>
                <a:uFillTx/>
                <a:latin typeface="新細明體" panose="02020500000000000000" pitchFamily="18" charset="-120"/>
                <a:ea typeface="新細明體" panose="02020500000000000000" pitchFamily="18" charset="-120"/>
              </a:rPr>
              <a:t>」</a:t>
            </a:r>
            <a:r>
              <a:rPr kumimoji="0" lang="zh-TW" altLang="en-US" sz="2800" b="1" i="0" u="none" strike="noStrike" kern="1200" cap="none" spc="0" normalizeH="0" baseline="0" noProof="0" dirty="0" smtClean="0">
                <a:ln>
                  <a:noFill/>
                </a:ln>
                <a:solidFill>
                  <a:srgbClr val="222322"/>
                </a:solidFill>
                <a:effectLst/>
                <a:uLnTx/>
                <a:uFillTx/>
                <a:latin typeface="標楷體" panose="03000509000000000000" pitchFamily="65" charset="-120"/>
                <a:ea typeface="標楷體" panose="03000509000000000000" pitchFamily="65" charset="-120"/>
              </a:rPr>
              <a:t>是什麼概念</a:t>
            </a:r>
            <a:r>
              <a:rPr kumimoji="0" lang="en-US" altLang="zh-TW" sz="2800" b="1" i="0" u="none" strike="noStrike" kern="1200" cap="none" spc="0" normalizeH="0" baseline="0" noProof="0" dirty="0" smtClean="0">
                <a:ln>
                  <a:noFill/>
                </a:ln>
                <a:solidFill>
                  <a:srgbClr val="222322"/>
                </a:solidFill>
                <a:effectLst/>
                <a:uLnTx/>
                <a:uFillTx/>
                <a:latin typeface="標楷體" panose="03000509000000000000" pitchFamily="65" charset="-120"/>
                <a:ea typeface="標楷體" panose="03000509000000000000" pitchFamily="65" charset="-120"/>
              </a:rPr>
              <a:t>?</a:t>
            </a:r>
            <a:r>
              <a:rPr kumimoji="0" lang="zh-TW" altLang="en-US" sz="2800" b="1" i="0" u="none" strike="noStrike" kern="1200" cap="none" spc="0" normalizeH="0" baseline="0" noProof="0" dirty="0" smtClean="0">
                <a:ln>
                  <a:noFill/>
                </a:ln>
                <a:solidFill>
                  <a:srgbClr val="222322"/>
                </a:solidFill>
                <a:effectLst/>
                <a:uLnTx/>
                <a:uFillTx/>
                <a:latin typeface="標楷體" panose="03000509000000000000" pitchFamily="65" charset="-120"/>
                <a:ea typeface="標楷體" panose="03000509000000000000" pitchFamily="65" charset="-120"/>
              </a:rPr>
              <a:t>中藥商共列冊幾次了</a:t>
            </a:r>
            <a:r>
              <a:rPr kumimoji="0" lang="en-US" altLang="zh-TW" sz="2800" b="1" i="0" u="none" strike="noStrike" kern="1200" cap="none" spc="0" normalizeH="0" baseline="0" noProof="0" dirty="0" smtClean="0">
                <a:ln>
                  <a:noFill/>
                </a:ln>
                <a:solidFill>
                  <a:srgbClr val="222322"/>
                </a:solidFill>
                <a:effectLst/>
                <a:uLnTx/>
                <a:uFillTx/>
                <a:latin typeface="標楷體" panose="03000509000000000000" pitchFamily="65" charset="-120"/>
                <a:ea typeface="標楷體" panose="03000509000000000000" pitchFamily="65" charset="-120"/>
              </a:rPr>
              <a:t>?</a:t>
            </a:r>
          </a:p>
          <a:p>
            <a:pPr marR="0" lvl="0" algn="l" defTabSz="914400" rtl="0" eaLnBrk="1" fontAlgn="auto" latinLnBrk="0" hangingPunct="1">
              <a:lnSpc>
                <a:spcPct val="100000"/>
              </a:lnSpc>
              <a:spcBef>
                <a:spcPts val="0"/>
              </a:spcBef>
              <a:spcAft>
                <a:spcPts val="0"/>
              </a:spcAft>
              <a:buClrTx/>
              <a:buSzTx/>
              <a:tabLst/>
              <a:defRPr/>
            </a:pPr>
            <a:endParaRPr kumimoji="0" lang="zh-CN" altLang="en-US" sz="2800" b="1" i="0" u="none" strike="noStrike" kern="1200" cap="none" spc="0" normalizeH="0" baseline="0" noProof="0" dirty="0">
              <a:ln>
                <a:noFill/>
              </a:ln>
              <a:solidFill>
                <a:srgbClr val="222322"/>
              </a:solidFill>
              <a:effectLst/>
              <a:uLnTx/>
              <a:uFillTx/>
              <a:latin typeface="標楷體" panose="03000509000000000000" pitchFamily="65" charset="-120"/>
              <a:ea typeface="標楷體" panose="03000509000000000000" pitchFamily="65"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853567704"/>
              </p:ext>
            </p:extLst>
          </p:nvPr>
        </p:nvGraphicFramePr>
        <p:xfrm>
          <a:off x="674609" y="1516159"/>
          <a:ext cx="10842781" cy="4663440"/>
        </p:xfrm>
        <a:graphic>
          <a:graphicData uri="http://schemas.openxmlformats.org/drawingml/2006/table">
            <a:tbl>
              <a:tblPr>
                <a:tableStyleId>{5C22544A-7EE6-4342-B048-85BDC9FD1C3A}</a:tableStyleId>
              </a:tblPr>
              <a:tblGrid>
                <a:gridCol w="1879701">
                  <a:extLst>
                    <a:ext uri="{9D8B030D-6E8A-4147-A177-3AD203B41FA5}">
                      <a16:colId xmlns:a16="http://schemas.microsoft.com/office/drawing/2014/main" val="2611499707"/>
                    </a:ext>
                  </a:extLst>
                </a:gridCol>
                <a:gridCol w="1514107">
                  <a:extLst>
                    <a:ext uri="{9D8B030D-6E8A-4147-A177-3AD203B41FA5}">
                      <a16:colId xmlns:a16="http://schemas.microsoft.com/office/drawing/2014/main" val="2720335495"/>
                    </a:ext>
                  </a:extLst>
                </a:gridCol>
                <a:gridCol w="7448973">
                  <a:extLst>
                    <a:ext uri="{9D8B030D-6E8A-4147-A177-3AD203B41FA5}">
                      <a16:colId xmlns:a16="http://schemas.microsoft.com/office/drawing/2014/main" val="202240596"/>
                    </a:ext>
                  </a:extLst>
                </a:gridCol>
              </a:tblGrid>
              <a:tr h="370840">
                <a:tc>
                  <a:txBody>
                    <a:bodyPr/>
                    <a:lstStyle/>
                    <a:p>
                      <a:r>
                        <a:rPr lang="zh-TW" altLang="en-US" sz="2400" dirty="0" smtClean="0">
                          <a:latin typeface="標楷體" panose="03000509000000000000" pitchFamily="65" charset="-120"/>
                          <a:ea typeface="標楷體" panose="03000509000000000000" pitchFamily="65" charset="-120"/>
                        </a:rPr>
                        <a:t>第一次</a:t>
                      </a:r>
                      <a:endParaRPr lang="zh-TW" altLang="en-US" sz="2400" dirty="0">
                        <a:latin typeface="標楷體" panose="03000509000000000000" pitchFamily="65" charset="-120"/>
                        <a:ea typeface="標楷體" panose="03000509000000000000" pitchFamily="65"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1973</a:t>
                      </a:r>
                      <a:r>
                        <a:rPr 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62</a:t>
                      </a:r>
                      <a:r>
                        <a:rPr 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zh-TW" altLang="en-US" sz="2400" dirty="0" smtClean="0">
                          <a:latin typeface="標楷體" panose="03000509000000000000" pitchFamily="65" charset="-120"/>
                          <a:ea typeface="標楷體" panose="03000509000000000000" pitchFamily="65" charset="-120"/>
                        </a:rPr>
                        <a:t>「藥物藥商管理法」頒布</a:t>
                      </a:r>
                    </a:p>
                    <a:p>
                      <a:r>
                        <a:rPr lang="en-US" altLang="zh-TW" sz="2400" dirty="0" smtClean="0">
                          <a:latin typeface="標楷體" panose="03000509000000000000" pitchFamily="65" charset="-120"/>
                          <a:ea typeface="標楷體" panose="03000509000000000000" pitchFamily="65" charset="-120"/>
                        </a:rPr>
                        <a:t>1971</a:t>
                      </a:r>
                      <a:r>
                        <a:rPr lang="zh-TW" altLang="en-US" sz="2400" dirty="0" smtClean="0">
                          <a:latin typeface="標楷體" panose="03000509000000000000" pitchFamily="65" charset="-120"/>
                          <a:ea typeface="標楷體" panose="03000509000000000000" pitchFamily="65" charset="-120"/>
                        </a:rPr>
                        <a:t>年「藥商整頓方案」，循照「藥物藥商管理法」之精神，謀求情理兼顧，逐步輔導改進中藥販賣業，促使達成符合中央法規之規定。使原「臨時中藥商」及「中藥種商」完成換發中藥販賣業藥商許可執照。</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4353910"/>
                  </a:ext>
                </a:extLst>
              </a:tr>
              <a:tr h="370840">
                <a:tc>
                  <a:txBody>
                    <a:bodyPr/>
                    <a:lstStyle/>
                    <a:p>
                      <a:r>
                        <a:rPr lang="zh-TW" altLang="en-US" sz="2400" dirty="0" smtClean="0">
                          <a:latin typeface="標楷體" panose="03000509000000000000" pitchFamily="65" charset="-120"/>
                          <a:ea typeface="標楷體" panose="03000509000000000000" pitchFamily="65" charset="-120"/>
                        </a:rPr>
                        <a:t>第二次</a:t>
                      </a:r>
                      <a:endParaRPr lang="zh-TW" altLang="en-US" sz="2400" dirty="0">
                        <a:latin typeface="標楷體" panose="03000509000000000000" pitchFamily="65" charset="-120"/>
                        <a:ea typeface="標楷體" panose="03000509000000000000" pitchFamily="65"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1993</a:t>
                      </a:r>
                      <a:r>
                        <a:rPr 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82</a:t>
                      </a:r>
                      <a:r>
                        <a:rPr 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zh-TW" altLang="en-US" sz="2400" dirty="0" smtClean="0">
                          <a:latin typeface="標楷體" panose="03000509000000000000" pitchFamily="65" charset="-120"/>
                          <a:ea typeface="標楷體" panose="03000509000000000000" pitchFamily="65" charset="-120"/>
                        </a:rPr>
                        <a:t>「藥事法」頒布</a:t>
                      </a:r>
                    </a:p>
                    <a:p>
                      <a:r>
                        <a:rPr lang="zh-TW" altLang="en-US" sz="2400" dirty="0" smtClean="0">
                          <a:latin typeface="標楷體" panose="03000509000000000000" pitchFamily="65" charset="-120"/>
                          <a:ea typeface="標楷體" panose="03000509000000000000" pitchFamily="65" charset="-120"/>
                        </a:rPr>
                        <a:t>中藥販賣業再度「列冊」，但只能被規範於中藥之販賣，不具有中藥調劑權。</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8151355"/>
                  </a:ext>
                </a:extLst>
              </a:tr>
              <a:tr h="370840">
                <a:tc>
                  <a:txBody>
                    <a:bodyPr/>
                    <a:lstStyle/>
                    <a:p>
                      <a:r>
                        <a:rPr lang="zh-TW" altLang="en-US" sz="2400" dirty="0" smtClean="0">
                          <a:latin typeface="標楷體" panose="03000509000000000000" pitchFamily="65" charset="-120"/>
                          <a:ea typeface="標楷體" panose="03000509000000000000" pitchFamily="65" charset="-120"/>
                        </a:rPr>
                        <a:t>第三次</a:t>
                      </a:r>
                      <a:endParaRPr lang="zh-TW" altLang="en-US" sz="2400" dirty="0">
                        <a:latin typeface="標楷體" panose="03000509000000000000" pitchFamily="65" charset="-120"/>
                        <a:ea typeface="標楷體" panose="03000509000000000000" pitchFamily="65"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1998</a:t>
                      </a:r>
                      <a:r>
                        <a:rPr 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87</a:t>
                      </a:r>
                      <a:r>
                        <a:rPr lang="zh-TW" sz="2400"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藥</a:t>
                      </a:r>
                      <a:r>
                        <a:rPr lang="zh-TW" altLang="en-US" sz="2400" kern="1200" dirty="0" smtClean="0">
                          <a:solidFill>
                            <a:schemeClr val="dk1"/>
                          </a:solidFill>
                          <a:effectLst/>
                          <a:latin typeface="標楷體" panose="03000509000000000000" pitchFamily="65" charset="-120"/>
                          <a:ea typeface="標楷體" panose="03000509000000000000" pitchFamily="65" charset="-120"/>
                          <a:cs typeface="+mn-cs"/>
                        </a:rPr>
                        <a:t>事</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法第</a:t>
                      </a:r>
                      <a:r>
                        <a:rPr lang="en-US" altLang="zh-TW" sz="2400" kern="1200" dirty="0" smtClean="0">
                          <a:solidFill>
                            <a:schemeClr val="dk1"/>
                          </a:solidFill>
                          <a:effectLst/>
                          <a:latin typeface="標楷體" panose="03000509000000000000" pitchFamily="65" charset="-120"/>
                          <a:ea typeface="標楷體" panose="03000509000000000000" pitchFamily="65" charset="-120"/>
                          <a:cs typeface="+mn-cs"/>
                        </a:rPr>
                        <a:t>103</a:t>
                      </a:r>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條修正</a:t>
                      </a:r>
                    </a:p>
                    <a:p>
                      <a:pPr lvl="0"/>
                      <a:r>
                        <a:rPr lang="zh-TW" altLang="zh-TW" sz="2400" kern="1200" dirty="0" smtClean="0">
                          <a:solidFill>
                            <a:schemeClr val="dk1"/>
                          </a:solidFill>
                          <a:effectLst/>
                          <a:latin typeface="標楷體" panose="03000509000000000000" pitchFamily="65" charset="-120"/>
                          <a:ea typeface="標楷體" panose="03000509000000000000" pitchFamily="65" charset="-120"/>
                          <a:cs typeface="+mn-cs"/>
                        </a:rPr>
                        <a:t>第二項讓中藥商再度「列冊，並擴大為「領有中藥證明文件」之中藥「從業人員」也可列冊。</a:t>
                      </a:r>
                    </a:p>
                    <a:p>
                      <a:endParaRPr lang="zh-TW" altLang="en-US" sz="2400" dirty="0">
                        <a:latin typeface="標楷體" panose="03000509000000000000" pitchFamily="65" charset="-120"/>
                        <a:ea typeface="標楷體" panose="03000509000000000000" pitchFamily="65"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8539082"/>
                  </a:ext>
                </a:extLst>
              </a:tr>
            </a:tbl>
          </a:graphicData>
        </a:graphic>
      </p:graphicFrame>
    </p:spTree>
    <p:extLst>
      <p:ext uri="{BB962C8B-B14F-4D97-AF65-F5344CB8AC3E}">
        <p14:creationId xmlns:p14="http://schemas.microsoft.com/office/powerpoint/2010/main" val="340271262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2632717206"/>
              </p:ext>
            </p:extLst>
          </p:nvPr>
        </p:nvGraphicFramePr>
        <p:xfrm>
          <a:off x="1016001" y="1196339"/>
          <a:ext cx="9360451" cy="3840480"/>
        </p:xfrm>
        <a:graphic>
          <a:graphicData uri="http://schemas.openxmlformats.org/drawingml/2006/table">
            <a:tbl>
              <a:tblPr>
                <a:tableStyleId>{5C22544A-7EE6-4342-B048-85BDC9FD1C3A}</a:tableStyleId>
              </a:tblPr>
              <a:tblGrid>
                <a:gridCol w="1622724">
                  <a:extLst>
                    <a:ext uri="{9D8B030D-6E8A-4147-A177-3AD203B41FA5}">
                      <a16:colId xmlns:a16="http://schemas.microsoft.com/office/drawing/2014/main" val="3093118076"/>
                    </a:ext>
                  </a:extLst>
                </a:gridCol>
                <a:gridCol w="2060318">
                  <a:extLst>
                    <a:ext uri="{9D8B030D-6E8A-4147-A177-3AD203B41FA5}">
                      <a16:colId xmlns:a16="http://schemas.microsoft.com/office/drawing/2014/main" val="2987361987"/>
                    </a:ext>
                  </a:extLst>
                </a:gridCol>
                <a:gridCol w="5677409">
                  <a:extLst>
                    <a:ext uri="{9D8B030D-6E8A-4147-A177-3AD203B41FA5}">
                      <a16:colId xmlns:a16="http://schemas.microsoft.com/office/drawing/2014/main" val="1629640801"/>
                    </a:ext>
                  </a:extLst>
                </a:gridCol>
              </a:tblGrid>
              <a:tr h="370840">
                <a:tc>
                  <a:txBody>
                    <a:bodyPr/>
                    <a:lstStyle/>
                    <a:p>
                      <a:pPr algn="ctr"/>
                      <a:endParaRPr lang="en-US" altLang="zh-TW" sz="2400" b="1" dirty="0" smtClean="0">
                        <a:latin typeface="標楷體" panose="03000509000000000000" pitchFamily="65" charset="-120"/>
                        <a:ea typeface="標楷體" panose="03000509000000000000" pitchFamily="65" charset="-120"/>
                      </a:endParaRPr>
                    </a:p>
                    <a:p>
                      <a:pPr algn="ctr"/>
                      <a:endParaRPr lang="en-US" altLang="zh-TW" sz="2400" b="1" dirty="0" smtClean="0">
                        <a:latin typeface="標楷體" panose="03000509000000000000" pitchFamily="65" charset="-120"/>
                        <a:ea typeface="標楷體" panose="03000509000000000000" pitchFamily="65" charset="-120"/>
                      </a:endParaRPr>
                    </a:p>
                    <a:p>
                      <a:pPr algn="ctr"/>
                      <a:endParaRPr lang="en-US" altLang="zh-TW" sz="2400" b="1" dirty="0" smtClean="0">
                        <a:latin typeface="標楷體" panose="03000509000000000000" pitchFamily="65" charset="-120"/>
                        <a:ea typeface="標楷體" panose="03000509000000000000" pitchFamily="65" charset="-120"/>
                      </a:endParaRPr>
                    </a:p>
                    <a:p>
                      <a:pPr algn="ctr"/>
                      <a:endParaRPr lang="en-US" altLang="zh-TW" sz="2400" b="1" dirty="0" smtClean="0">
                        <a:latin typeface="標楷體" panose="03000509000000000000" pitchFamily="65" charset="-120"/>
                        <a:ea typeface="標楷體" panose="03000509000000000000" pitchFamily="65" charset="-120"/>
                      </a:endParaRPr>
                    </a:p>
                    <a:p>
                      <a:pPr algn="ctr"/>
                      <a:endParaRPr lang="en-US" altLang="zh-TW" sz="2400" b="1" dirty="0" smtClean="0">
                        <a:latin typeface="標楷體" panose="03000509000000000000" pitchFamily="65" charset="-120"/>
                        <a:ea typeface="標楷體" panose="03000509000000000000" pitchFamily="65" charset="-120"/>
                      </a:endParaRPr>
                    </a:p>
                    <a:p>
                      <a:pPr algn="ctr"/>
                      <a:r>
                        <a:rPr lang="zh-TW" altLang="en-US" sz="2400" b="1" dirty="0" smtClean="0">
                          <a:latin typeface="標楷體" panose="03000509000000000000" pitchFamily="65" charset="-120"/>
                          <a:ea typeface="標楷體" panose="03000509000000000000" pitchFamily="65" charset="-120"/>
                        </a:rPr>
                        <a:t>第四次</a:t>
                      </a:r>
                      <a:endParaRPr lang="zh-TW" altLang="en-US" sz="2400" b="1" dirty="0">
                        <a:latin typeface="標楷體" panose="03000509000000000000" pitchFamily="65" charset="-120"/>
                        <a:ea typeface="標楷體" panose="03000509000000000000" pitchFamily="65"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spcAft>
                          <a:spcPts val="0"/>
                        </a:spcAft>
                      </a:pPr>
                      <a:r>
                        <a:rPr lang="en-US" sz="1800" b="1" kern="100" dirty="0" smtClean="0">
                          <a:effectLst/>
                          <a:latin typeface="標楷體" panose="03000509000000000000" pitchFamily="65" charset="-120"/>
                          <a:ea typeface="標楷體" panose="03000509000000000000" pitchFamily="65" charset="-120"/>
                          <a:cs typeface="Times New Roman" panose="02020603050405020304" pitchFamily="18" charset="0"/>
                        </a:rPr>
                        <a:t>201</a:t>
                      </a:r>
                      <a:r>
                        <a:rPr lang="en-US" altLang="zh-TW" sz="1800" b="1" kern="100" dirty="0" smtClean="0">
                          <a:effectLst/>
                          <a:latin typeface="標楷體" panose="03000509000000000000" pitchFamily="65" charset="-120"/>
                          <a:ea typeface="標楷體" panose="03000509000000000000" pitchFamily="65" charset="-120"/>
                          <a:cs typeface="Times New Roman" panose="02020603050405020304" pitchFamily="18" charset="0"/>
                        </a:rPr>
                        <a:t>9</a:t>
                      </a:r>
                      <a:r>
                        <a:rPr lang="zh-TW" sz="1800" b="1"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l">
                        <a:spcAft>
                          <a:spcPts val="0"/>
                        </a:spcAft>
                      </a:pPr>
                      <a:r>
                        <a:rPr lang="zh-TW" sz="1800" b="1" kern="1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民國</a:t>
                      </a:r>
                      <a:r>
                        <a:rPr lang="en-US" sz="1800" b="1" kern="100" dirty="0" smtClean="0">
                          <a:effectLst/>
                          <a:latin typeface="標楷體" panose="03000509000000000000" pitchFamily="65" charset="-120"/>
                          <a:ea typeface="標楷體" panose="03000509000000000000" pitchFamily="65" charset="-120"/>
                          <a:cs typeface="Times New Roman" panose="02020603050405020304" pitchFamily="18" charset="0"/>
                        </a:rPr>
                        <a:t>10</a:t>
                      </a:r>
                      <a:r>
                        <a:rPr lang="en-US" altLang="zh-TW" sz="1800" b="1" kern="100" dirty="0" smtClean="0">
                          <a:effectLst/>
                          <a:latin typeface="標楷體" panose="03000509000000000000" pitchFamily="65" charset="-120"/>
                          <a:ea typeface="標楷體" panose="03000509000000000000" pitchFamily="65" charset="-120"/>
                          <a:cs typeface="Times New Roman" panose="02020603050405020304" pitchFamily="18" charset="0"/>
                        </a:rPr>
                        <a:t>8</a:t>
                      </a:r>
                      <a:r>
                        <a:rPr lang="zh-TW" sz="1800" b="1"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年</a:t>
                      </a: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zh-TW" altLang="en-US" sz="1800" b="1" dirty="0" smtClean="0">
                          <a:latin typeface="標楷體" panose="03000509000000000000" pitchFamily="65" charset="-120"/>
                          <a:ea typeface="標楷體" panose="03000509000000000000" pitchFamily="65" charset="-120"/>
                        </a:rPr>
                        <a:t>衛生福利部</a:t>
                      </a:r>
                      <a:r>
                        <a:rPr lang="en-US" altLang="zh-TW" sz="1800" b="1" dirty="0" smtClean="0">
                          <a:latin typeface="標楷體" panose="03000509000000000000" pitchFamily="65" charset="-120"/>
                          <a:ea typeface="標楷體" panose="03000509000000000000" pitchFamily="65" charset="-120"/>
                        </a:rPr>
                        <a:t>2019</a:t>
                      </a:r>
                      <a:r>
                        <a:rPr lang="zh-TW" altLang="en-US" sz="1800" b="1" dirty="0" smtClean="0">
                          <a:latin typeface="標楷體" panose="03000509000000000000" pitchFamily="65" charset="-120"/>
                          <a:ea typeface="標楷體" panose="03000509000000000000" pitchFamily="65" charset="-120"/>
                        </a:rPr>
                        <a:t>年以中字第</a:t>
                      </a:r>
                      <a:r>
                        <a:rPr lang="en-US" altLang="zh-TW" sz="1800" b="1" dirty="0" smtClean="0">
                          <a:latin typeface="標楷體" panose="03000509000000000000" pitchFamily="65" charset="-120"/>
                          <a:ea typeface="標楷體" panose="03000509000000000000" pitchFamily="65" charset="-120"/>
                        </a:rPr>
                        <a:t>1081861340</a:t>
                      </a:r>
                      <a:r>
                        <a:rPr lang="zh-TW" altLang="en-US" sz="1800" b="1" dirty="0" smtClean="0">
                          <a:latin typeface="標楷體" panose="03000509000000000000" pitchFamily="65" charset="-120"/>
                          <a:ea typeface="標楷體" panose="03000509000000000000" pitchFamily="65" charset="-120"/>
                        </a:rPr>
                        <a:t>號函 ，就藥事法</a:t>
                      </a:r>
                      <a:r>
                        <a:rPr lang="en-US" altLang="zh-TW" sz="1800" b="1" dirty="0" smtClean="0">
                          <a:latin typeface="標楷體" panose="03000509000000000000" pitchFamily="65" charset="-120"/>
                          <a:ea typeface="標楷體" panose="03000509000000000000" pitchFamily="65" charset="-120"/>
                        </a:rPr>
                        <a:t>103</a:t>
                      </a:r>
                      <a:r>
                        <a:rPr lang="zh-TW" altLang="en-US" sz="1800" b="1" dirty="0" smtClean="0">
                          <a:latin typeface="標楷體" panose="03000509000000000000" pitchFamily="65" charset="-120"/>
                          <a:ea typeface="標楷體" panose="03000509000000000000" pitchFamily="65" charset="-120"/>
                        </a:rPr>
                        <a:t>條第</a:t>
                      </a:r>
                      <a:r>
                        <a:rPr lang="en-US" altLang="zh-TW" sz="1800" b="1" dirty="0" smtClean="0">
                          <a:latin typeface="標楷體" panose="03000509000000000000" pitchFamily="65" charset="-120"/>
                          <a:ea typeface="標楷體" panose="03000509000000000000" pitchFamily="65" charset="-120"/>
                        </a:rPr>
                        <a:t>2</a:t>
                      </a:r>
                      <a:r>
                        <a:rPr lang="zh-TW" altLang="en-US" sz="1800" b="1" dirty="0" smtClean="0">
                          <a:latin typeface="標楷體" panose="03000509000000000000" pitchFamily="65" charset="-120"/>
                          <a:ea typeface="標楷體" panose="03000509000000000000" pitchFamily="65" charset="-120"/>
                        </a:rPr>
                        <a:t>項後段「領有經營中藥證明文件之中藥從業人員」，再度「列冊」管理 ，且放寬其範圍，再將「領有經營中藥證明文件」時限放寬至命令發布當日（</a:t>
                      </a:r>
                      <a:r>
                        <a:rPr lang="en-US" altLang="zh-TW" sz="1800" b="1" dirty="0" smtClean="0">
                          <a:latin typeface="標楷體" panose="03000509000000000000" pitchFamily="65" charset="-120"/>
                          <a:ea typeface="標楷體" panose="03000509000000000000" pitchFamily="65" charset="-120"/>
                        </a:rPr>
                        <a:t>2019</a:t>
                      </a:r>
                      <a:r>
                        <a:rPr lang="zh-TW" altLang="en-US" sz="1800" b="1" dirty="0" smtClean="0">
                          <a:latin typeface="標楷體" panose="03000509000000000000" pitchFamily="65" charset="-120"/>
                          <a:ea typeface="標楷體" panose="03000509000000000000" pitchFamily="65" charset="-120"/>
                        </a:rPr>
                        <a:t>年</a:t>
                      </a:r>
                      <a:r>
                        <a:rPr lang="en-US" altLang="zh-TW" sz="1800" b="1" dirty="0" smtClean="0">
                          <a:latin typeface="標楷體" panose="03000509000000000000" pitchFamily="65" charset="-120"/>
                          <a:ea typeface="標楷體" panose="03000509000000000000" pitchFamily="65" charset="-120"/>
                        </a:rPr>
                        <a:t>8</a:t>
                      </a:r>
                      <a:r>
                        <a:rPr lang="zh-TW" altLang="en-US" sz="1800" b="1" dirty="0" smtClean="0">
                          <a:latin typeface="標楷體" panose="03000509000000000000" pitchFamily="65" charset="-120"/>
                          <a:ea typeface="標楷體" panose="03000509000000000000" pitchFamily="65" charset="-120"/>
                        </a:rPr>
                        <a:t>月</a:t>
                      </a:r>
                      <a:r>
                        <a:rPr lang="en-US" altLang="zh-TW" sz="1800" b="1" dirty="0" smtClean="0">
                          <a:latin typeface="標楷體" panose="03000509000000000000" pitchFamily="65" charset="-120"/>
                          <a:ea typeface="標楷體" panose="03000509000000000000" pitchFamily="65" charset="-120"/>
                        </a:rPr>
                        <a:t>30</a:t>
                      </a:r>
                      <a:r>
                        <a:rPr lang="zh-TW" altLang="en-US" sz="1800" b="1" dirty="0" smtClean="0">
                          <a:latin typeface="標楷體" panose="03000509000000000000" pitchFamily="65" charset="-120"/>
                          <a:ea typeface="標楷體" panose="03000509000000000000" pitchFamily="65" charset="-120"/>
                        </a:rPr>
                        <a:t>日）。檢齊「經營中藥事實證明書」，及「修習規定中藥課程科目及時數之合格證明文件」，即得向縣市政府衛生局申請於原商號及地址，登記為中藥販賣業藥商。</a:t>
                      </a:r>
                    </a:p>
                    <a:p>
                      <a:r>
                        <a:rPr lang="zh-TW" altLang="en-US" sz="1800" b="1" dirty="0" smtClean="0">
                          <a:latin typeface="標楷體" panose="03000509000000000000" pitchFamily="65" charset="-120"/>
                          <a:ea typeface="標楷體" panose="03000509000000000000" pitchFamily="65" charset="-120"/>
                        </a:rPr>
                        <a:t>這些取得再次「列冊」登記的中藥商，俟衛生福利部</a:t>
                      </a:r>
                      <a:r>
                        <a:rPr lang="en-US" altLang="zh-TW" sz="1800" b="1" dirty="0" smtClean="0">
                          <a:latin typeface="標楷體" panose="03000509000000000000" pitchFamily="65" charset="-120"/>
                          <a:ea typeface="標楷體" panose="03000509000000000000" pitchFamily="65" charset="-120"/>
                        </a:rPr>
                        <a:t>2014</a:t>
                      </a:r>
                      <a:r>
                        <a:rPr lang="zh-TW" altLang="en-US" sz="1800" b="1" dirty="0" smtClean="0">
                          <a:latin typeface="標楷體" panose="03000509000000000000" pitchFamily="65" charset="-120"/>
                          <a:ea typeface="標楷體" panose="03000509000000000000" pitchFamily="65" charset="-120"/>
                        </a:rPr>
                        <a:t>年提出之「藥事法部分條文修正案」條文修法通過，只要參加「技能檢定考試」，即可取得「中藥技術士」資格。</a:t>
                      </a:r>
                      <a:endParaRPr lang="zh-TW" altLang="en-US" sz="1800" b="1" dirty="0">
                        <a:latin typeface="標楷體" panose="03000509000000000000" pitchFamily="65" charset="-120"/>
                        <a:ea typeface="標楷體" panose="03000509000000000000" pitchFamily="65"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36658"/>
                  </a:ext>
                </a:extLst>
              </a:tr>
              <a:tr h="370840">
                <a:tc>
                  <a:txBody>
                    <a:bodyPr/>
                    <a:lstStyle/>
                    <a:p>
                      <a:r>
                        <a:rPr lang="zh-TW" altLang="en-US" sz="2400" b="1" dirty="0" smtClean="0">
                          <a:latin typeface="標楷體" panose="03000509000000000000" pitchFamily="65" charset="-120"/>
                          <a:ea typeface="標楷體" panose="03000509000000000000" pitchFamily="65" charset="-120"/>
                        </a:rPr>
                        <a:t>第五次</a:t>
                      </a:r>
                      <a:r>
                        <a:rPr lang="en-US" altLang="zh-TW" sz="2400" b="1" dirty="0" smtClean="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endParaRPr lang="zh-TW" sz="18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zh-TW" altLang="en-US" sz="1800" dirty="0">
                        <a:latin typeface="標楷體" panose="03000509000000000000" pitchFamily="65" charset="-120"/>
                        <a:ea typeface="標楷體" panose="03000509000000000000" pitchFamily="65" charset="-12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2627778"/>
                  </a:ext>
                </a:extLst>
              </a:tr>
            </a:tbl>
          </a:graphicData>
        </a:graphic>
      </p:graphicFrame>
    </p:spTree>
    <p:extLst>
      <p:ext uri="{BB962C8B-B14F-4D97-AF65-F5344CB8AC3E}">
        <p14:creationId xmlns:p14="http://schemas.microsoft.com/office/powerpoint/2010/main" val="13000167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6" name="图片 5">
            <a:extLst>
              <a:ext uri="{FF2B5EF4-FFF2-40B4-BE49-F238E27FC236}">
                <a16:creationId xmlns:a16="http://schemas.microsoft.com/office/drawing/2014/main" id="{FC7155E2-D6E9-4583-AFEF-78FBA74A5A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9000"/>
            <a:ext cx="2906487" cy="4200129"/>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2" y="35573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2" name="矩形 1">
            <a:extLst>
              <a:ext uri="{FF2B5EF4-FFF2-40B4-BE49-F238E27FC236}">
                <a16:creationId xmlns:a16="http://schemas.microsoft.com/office/drawing/2014/main" id="{3EE1D50C-2B3A-4D8D-ABF7-0D4A1E720AC4}"/>
              </a:ext>
            </a:extLst>
          </p:cNvPr>
          <p:cNvSpPr/>
          <p:nvPr/>
        </p:nvSpPr>
        <p:spPr>
          <a:xfrm>
            <a:off x="3852905" y="420568"/>
            <a:ext cx="4715711" cy="596634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pic>
        <p:nvPicPr>
          <p:cNvPr id="25" name="图片 24">
            <a:extLst>
              <a:ext uri="{FF2B5EF4-FFF2-40B4-BE49-F238E27FC236}">
                <a16:creationId xmlns:a16="http://schemas.microsoft.com/office/drawing/2014/main" id="{94169AAC-310A-428D-A9D6-3DAD2DEBC70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090926" y="2062197"/>
            <a:ext cx="3648872" cy="5317972"/>
          </a:xfrm>
          <a:prstGeom prst="rect">
            <a:avLst/>
          </a:prstGeom>
        </p:spPr>
      </p:pic>
      <p:grpSp>
        <p:nvGrpSpPr>
          <p:cNvPr id="27" name="组合 26">
            <a:extLst>
              <a:ext uri="{FF2B5EF4-FFF2-40B4-BE49-F238E27FC236}">
                <a16:creationId xmlns:a16="http://schemas.microsoft.com/office/drawing/2014/main" id="{E35ABEF5-D92D-4B90-A4B1-A43F43233C5B}"/>
              </a:ext>
            </a:extLst>
          </p:cNvPr>
          <p:cNvGrpSpPr/>
          <p:nvPr/>
        </p:nvGrpSpPr>
        <p:grpSpPr>
          <a:xfrm>
            <a:off x="3823680" y="800986"/>
            <a:ext cx="2409596" cy="4893648"/>
            <a:chOff x="5444696" y="1526971"/>
            <a:chExt cx="1589765" cy="3940800"/>
          </a:xfrm>
        </p:grpSpPr>
        <p:sp>
          <p:nvSpPr>
            <p:cNvPr id="29" name="文本框 28">
              <a:extLst>
                <a:ext uri="{FF2B5EF4-FFF2-40B4-BE49-F238E27FC236}">
                  <a16:creationId xmlns:a16="http://schemas.microsoft.com/office/drawing/2014/main" id="{45887FC1-CCCA-49F6-AB59-49B7A9B26B49}"/>
                </a:ext>
              </a:extLst>
            </p:cNvPr>
            <p:cNvSpPr txBox="1"/>
            <p:nvPr/>
          </p:nvSpPr>
          <p:spPr>
            <a:xfrm>
              <a:off x="5444696" y="1956305"/>
              <a:ext cx="923330" cy="3431536"/>
            </a:xfrm>
            <a:prstGeom prst="rect">
              <a:avLst/>
            </a:prstGeom>
            <a:noFill/>
          </p:spPr>
          <p:txBody>
            <a:bodyPr vert="eaVert" wrap="square" rtlCol="0">
              <a:spAutoFit/>
            </a:bodyPr>
            <a:lstStyle/>
            <a:p>
              <a:r>
                <a:rPr lang="zh-CN" altLang="en-US" sz="4800" dirty="0">
                  <a:solidFill>
                    <a:srgbClr val="222322"/>
                  </a:solidFill>
                  <a:latin typeface="標楷體" panose="03000509000000000000" pitchFamily="65" charset="-120"/>
                  <a:ea typeface="標楷體" panose="03000509000000000000" pitchFamily="65" charset="-120"/>
                </a:rPr>
                <a:t>第三章</a:t>
              </a:r>
            </a:p>
          </p:txBody>
        </p:sp>
        <p:sp>
          <p:nvSpPr>
            <p:cNvPr id="31" name="文本框 34">
              <a:extLst>
                <a:ext uri="{FF2B5EF4-FFF2-40B4-BE49-F238E27FC236}">
                  <a16:creationId xmlns:a16="http://schemas.microsoft.com/office/drawing/2014/main" id="{3A715AA8-CF8C-4B4E-80A6-BCC40BC7E15C}"/>
                </a:ext>
              </a:extLst>
            </p:cNvPr>
            <p:cNvSpPr txBox="1"/>
            <p:nvPr/>
          </p:nvSpPr>
          <p:spPr>
            <a:xfrm>
              <a:off x="6591190" y="1526971"/>
              <a:ext cx="443271" cy="3940800"/>
            </a:xfrm>
            <a:prstGeom prst="rect">
              <a:avLst/>
            </a:prstGeom>
            <a:noFill/>
          </p:spPr>
          <p:txBody>
            <a:bodyPr vert="horz" wrap="square" lIns="91440" tIns="45720" rIns="91440" bIns="45720" numCol="1"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a:r>
                <a:rPr lang="zh-TW" altLang="en-US" sz="2400" b="1" dirty="0">
                  <a:solidFill>
                    <a:srgbClr val="222322"/>
                  </a:solidFill>
                  <a:latin typeface="標楷體" panose="03000509000000000000" pitchFamily="65" charset="-120"/>
                  <a:ea typeface="標楷體" panose="03000509000000000000" pitchFamily="65" charset="-120"/>
                </a:rPr>
                <a:t>細說藥事法第</a:t>
              </a:r>
              <a:r>
                <a:rPr lang="en-US" altLang="zh-TW" sz="2400" b="1" dirty="0">
                  <a:solidFill>
                    <a:srgbClr val="222322"/>
                  </a:solidFill>
                  <a:latin typeface="標楷體" panose="03000509000000000000" pitchFamily="65" charset="-120"/>
                  <a:ea typeface="標楷體" panose="03000509000000000000" pitchFamily="65" charset="-120"/>
                </a:rPr>
                <a:t>103</a:t>
              </a:r>
              <a:r>
                <a:rPr lang="zh-TW" altLang="en-US" sz="2400" b="1" dirty="0">
                  <a:solidFill>
                    <a:srgbClr val="222322"/>
                  </a:solidFill>
                  <a:latin typeface="標楷體" panose="03000509000000000000" pitchFamily="65" charset="-120"/>
                  <a:ea typeface="標楷體" panose="03000509000000000000" pitchFamily="65" charset="-120"/>
                </a:rPr>
                <a:t>條之前世今生</a:t>
              </a:r>
              <a:endParaRPr lang="ko-KR" altLang="en-US" sz="2400" b="1" dirty="0">
                <a:solidFill>
                  <a:srgbClr val="222322"/>
                </a:solidFill>
                <a:latin typeface="標楷體" panose="03000509000000000000" pitchFamily="65" charset="-120"/>
              </a:endParaRPr>
            </a:p>
          </p:txBody>
        </p:sp>
      </p:grpSp>
      <p:pic>
        <p:nvPicPr>
          <p:cNvPr id="42" name="图片 41">
            <a:extLst>
              <a:ext uri="{FF2B5EF4-FFF2-40B4-BE49-F238E27FC236}">
                <a16:creationId xmlns:a16="http://schemas.microsoft.com/office/drawing/2014/main" id="{29F10A58-CE1D-4534-83F9-6F9563E4DEF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23321" y="476989"/>
            <a:ext cx="2906487" cy="1494504"/>
          </a:xfrm>
          <a:prstGeom prst="rect">
            <a:avLst/>
          </a:prstGeom>
        </p:spPr>
      </p:pic>
    </p:spTree>
    <p:extLst>
      <p:ext uri="{BB962C8B-B14F-4D97-AF65-F5344CB8AC3E}">
        <p14:creationId xmlns:p14="http://schemas.microsoft.com/office/powerpoint/2010/main" val="40705146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3" y="355740"/>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1424561" y="461434"/>
            <a:ext cx="9520529" cy="523220"/>
          </a:xfrm>
          <a:prstGeom prst="rect">
            <a:avLst/>
          </a:prstGeom>
          <a:noFill/>
        </p:spPr>
        <p:txBody>
          <a:bodyPr wrap="square" rtlCol="0">
            <a:spAutoFit/>
          </a:bodyPr>
          <a:lstStyle/>
          <a:p>
            <a:pPr lvl="0"/>
            <a:r>
              <a:rPr lang="en-US" altLang="zh-TW" sz="2800" b="1" dirty="0">
                <a:solidFill>
                  <a:srgbClr val="222322"/>
                </a:solidFill>
                <a:latin typeface="標楷體" panose="03000509000000000000" pitchFamily="65" charset="-120"/>
                <a:ea typeface="標楷體" panose="03000509000000000000" pitchFamily="65" charset="-120"/>
              </a:rPr>
              <a:t>1998</a:t>
            </a:r>
            <a:r>
              <a:rPr lang="zh-TW" altLang="en-US" sz="2800" b="1" dirty="0">
                <a:solidFill>
                  <a:srgbClr val="222322"/>
                </a:solidFill>
                <a:latin typeface="標楷體" panose="03000509000000000000" pitchFamily="65" charset="-120"/>
                <a:ea typeface="標楷體" panose="03000509000000000000" pitchFamily="65" charset="-120"/>
              </a:rPr>
              <a:t>年藥事法修正案，在立法院內之會議</a:t>
            </a:r>
            <a:r>
              <a:rPr lang="zh-TW" altLang="en-US" sz="2800" b="1" dirty="0" smtClean="0">
                <a:solidFill>
                  <a:srgbClr val="222322"/>
                </a:solidFill>
                <a:latin typeface="標楷體" panose="03000509000000000000" pitchFamily="65" charset="-120"/>
                <a:ea typeface="標楷體" panose="03000509000000000000" pitchFamily="65" charset="-120"/>
              </a:rPr>
              <a:t>時間</a:t>
            </a:r>
            <a:endParaRPr kumimoji="0" lang="zh-CN" altLang="en-US" sz="2800" b="1" i="0" u="none" strike="noStrike" kern="1200" cap="none" spc="0" normalizeH="0" baseline="0" noProof="0" dirty="0">
              <a:ln>
                <a:noFill/>
              </a:ln>
              <a:solidFill>
                <a:srgbClr val="222322"/>
              </a:solidFill>
              <a:effectLst/>
              <a:uLnTx/>
              <a:uFillTx/>
              <a:latin typeface="標楷體" panose="03000509000000000000" pitchFamily="65" charset="-120"/>
              <a:ea typeface="標楷體" panose="03000509000000000000" pitchFamily="65" charset="-120"/>
            </a:endParaRPr>
          </a:p>
        </p:txBody>
      </p:sp>
      <p:pic>
        <p:nvPicPr>
          <p:cNvPr id="22" name="图片 21">
            <a:extLst>
              <a:ext uri="{FF2B5EF4-FFF2-40B4-BE49-F238E27FC236}">
                <a16:creationId xmlns:a16="http://schemas.microsoft.com/office/drawing/2014/main" id="{B8D2622E-FF3E-4E56-B6F2-F0FF39ABF6E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51" y="2153048"/>
            <a:ext cx="3246478" cy="4732671"/>
          </a:xfrm>
          <a:prstGeom prst="rect">
            <a:avLst/>
          </a:prstGeom>
        </p:spPr>
      </p:pic>
      <p:graphicFrame>
        <p:nvGraphicFramePr>
          <p:cNvPr id="5" name="表格 4"/>
          <p:cNvGraphicFramePr>
            <a:graphicFrameLocks noGrp="1"/>
          </p:cNvGraphicFramePr>
          <p:nvPr>
            <p:extLst>
              <p:ext uri="{D42A27DB-BD31-4B8C-83A1-F6EECF244321}">
                <p14:modId xmlns:p14="http://schemas.microsoft.com/office/powerpoint/2010/main" val="2282734034"/>
              </p:ext>
            </p:extLst>
          </p:nvPr>
        </p:nvGraphicFramePr>
        <p:xfrm>
          <a:off x="2811982" y="1224241"/>
          <a:ext cx="8346348" cy="4977776"/>
        </p:xfrm>
        <a:graphic>
          <a:graphicData uri="http://schemas.openxmlformats.org/drawingml/2006/table">
            <a:tbl>
              <a:tblPr firstRow="1" bandRow="1">
                <a:tableStyleId>{21E4AEA4-8DFA-4A89-87EB-49C32662AFE0}</a:tableStyleId>
              </a:tblPr>
              <a:tblGrid>
                <a:gridCol w="2618171">
                  <a:extLst>
                    <a:ext uri="{9D8B030D-6E8A-4147-A177-3AD203B41FA5}">
                      <a16:colId xmlns:a16="http://schemas.microsoft.com/office/drawing/2014/main" val="2192269778"/>
                    </a:ext>
                  </a:extLst>
                </a:gridCol>
                <a:gridCol w="5728177">
                  <a:extLst>
                    <a:ext uri="{9D8B030D-6E8A-4147-A177-3AD203B41FA5}">
                      <a16:colId xmlns:a16="http://schemas.microsoft.com/office/drawing/2014/main" val="2748364597"/>
                    </a:ext>
                  </a:extLst>
                </a:gridCol>
              </a:tblGrid>
              <a:tr h="1381127">
                <a:tc>
                  <a:txBody>
                    <a:bodyPr/>
                    <a:lstStyle/>
                    <a:p>
                      <a:pPr algn="just" fontAlgn="base">
                        <a:lnSpc>
                          <a:spcPts val="2250"/>
                        </a:lnSpc>
                        <a:spcBef>
                          <a:spcPts val="1125"/>
                        </a:spcBef>
                        <a:spcAft>
                          <a:spcPts val="1125"/>
                        </a:spcAft>
                      </a:pPr>
                      <a:r>
                        <a:rPr 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1997</a:t>
                      </a:r>
                      <a:r>
                        <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年</a:t>
                      </a:r>
                      <a:r>
                        <a:rPr 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12</a:t>
                      </a:r>
                      <a:r>
                        <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月</a:t>
                      </a:r>
                      <a:r>
                        <a:rPr lang="en-US"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29</a:t>
                      </a:r>
                      <a:r>
                        <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日</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just" fontAlgn="base">
                        <a:lnSpc>
                          <a:spcPts val="2250"/>
                        </a:lnSpc>
                        <a:spcBef>
                          <a:spcPts val="1125"/>
                        </a:spcBef>
                        <a:spcAft>
                          <a:spcPts val="1125"/>
                        </a:spcAft>
                      </a:pPr>
                      <a:r>
                        <a:rPr lang="zh-TW" sz="2400" kern="100" dirty="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立法院第三屆第四會期內政及邊政委員會審查「藥事法部分條文修正草案」案第一次會議</a:t>
                      </a:r>
                      <a:r>
                        <a:rPr lang="en-US" sz="2400" kern="100" dirty="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2400" kern="100" dirty="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一讀</a:t>
                      </a:r>
                      <a:r>
                        <a:rPr lang="en-US" sz="2400" kern="100" dirty="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2400" kern="100" dirty="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3834699"/>
                  </a:ext>
                </a:extLst>
              </a:tr>
              <a:tr h="1251107">
                <a:tc>
                  <a:txBody>
                    <a:bodyPr/>
                    <a:lstStyle/>
                    <a:p>
                      <a:pPr algn="just" fontAlgn="base">
                        <a:lnSpc>
                          <a:spcPts val="2250"/>
                        </a:lnSpc>
                        <a:spcBef>
                          <a:spcPts val="1125"/>
                        </a:spcBef>
                        <a:spcAft>
                          <a:spcPts val="1125"/>
                        </a:spcAft>
                      </a:pP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1998</a:t>
                      </a:r>
                      <a:r>
                        <a:rPr lang="zh-TW" sz="2400" b="1" kern="100" dirty="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年</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5</a:t>
                      </a:r>
                      <a:r>
                        <a:rPr lang="zh-TW" sz="2400" b="1" kern="100" dirty="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月</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27</a:t>
                      </a:r>
                      <a:r>
                        <a:rPr lang="zh-TW" sz="2400" b="1" kern="100" dirty="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日</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fontAlgn="base">
                        <a:lnSpc>
                          <a:spcPts val="2250"/>
                        </a:lnSpc>
                        <a:spcBef>
                          <a:spcPts val="1125"/>
                        </a:spcBef>
                        <a:spcAft>
                          <a:spcPts val="1125"/>
                        </a:spcAft>
                      </a:pPr>
                      <a:r>
                        <a:rPr lang="zh-TW" sz="2400" b="1" kern="100" dirty="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立法院第八會議室</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fontAlgn="base">
                        <a:lnSpc>
                          <a:spcPts val="2250"/>
                        </a:lnSpc>
                        <a:spcBef>
                          <a:spcPts val="1125"/>
                        </a:spcBef>
                        <a:spcAft>
                          <a:spcPts val="1125"/>
                        </a:spcAft>
                      </a:pPr>
                      <a:r>
                        <a:rPr lang="zh-TW" sz="2400" b="1" kern="100" dirty="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排入院會審查。</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7236955"/>
                  </a:ext>
                </a:extLst>
              </a:tr>
              <a:tr h="1172771">
                <a:tc>
                  <a:txBody>
                    <a:bodyPr/>
                    <a:lstStyle/>
                    <a:p>
                      <a:pPr algn="just" fontAlgn="base">
                        <a:lnSpc>
                          <a:spcPts val="2250"/>
                        </a:lnSpc>
                        <a:spcBef>
                          <a:spcPts val="1125"/>
                        </a:spcBef>
                        <a:spcAft>
                          <a:spcPts val="1125"/>
                        </a:spcAft>
                      </a:pPr>
                      <a:r>
                        <a:rPr lang="en-US" sz="2400" b="1" kern="100">
                          <a:effectLst/>
                          <a:latin typeface="標楷體" panose="03000509000000000000" pitchFamily="65" charset="-120"/>
                          <a:ea typeface="標楷體" panose="03000509000000000000" pitchFamily="65" charset="-120"/>
                          <a:cs typeface="Times New Roman" panose="02020603050405020304" pitchFamily="18" charset="0"/>
                        </a:rPr>
                        <a:t>1998</a:t>
                      </a:r>
                      <a:r>
                        <a:rPr lang="zh-TW" sz="2400" b="1" kern="10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年</a:t>
                      </a:r>
                      <a:r>
                        <a:rPr lang="en-US" sz="2400" b="1" kern="100">
                          <a:effectLst/>
                          <a:latin typeface="標楷體" panose="03000509000000000000" pitchFamily="65" charset="-120"/>
                          <a:ea typeface="標楷體" panose="03000509000000000000" pitchFamily="65" charset="-120"/>
                          <a:cs typeface="Times New Roman" panose="02020603050405020304" pitchFamily="18" charset="0"/>
                        </a:rPr>
                        <a:t>5</a:t>
                      </a:r>
                      <a:r>
                        <a:rPr lang="zh-TW" sz="2400" b="1" kern="10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月</a:t>
                      </a:r>
                      <a:r>
                        <a:rPr lang="en-US" sz="2400" b="1" kern="100">
                          <a:effectLst/>
                          <a:latin typeface="標楷體" panose="03000509000000000000" pitchFamily="65" charset="-120"/>
                          <a:ea typeface="標楷體" panose="03000509000000000000" pitchFamily="65" charset="-120"/>
                          <a:cs typeface="Times New Roman" panose="02020603050405020304" pitchFamily="18" charset="0"/>
                        </a:rPr>
                        <a:t>29</a:t>
                      </a:r>
                      <a:r>
                        <a:rPr lang="zh-TW" sz="2400" b="1" kern="10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日</a:t>
                      </a:r>
                      <a:endParaRPr lang="zh-TW" sz="2400" b="1" kern="100">
                        <a:effectLst/>
                        <a:latin typeface="標楷體" panose="03000509000000000000" pitchFamily="65" charset="-120"/>
                        <a:ea typeface="標楷體" panose="03000509000000000000" pitchFamily="65" charset="-120"/>
                        <a:cs typeface="Times New Roman" panose="02020603050405020304" pitchFamily="18" charset="0"/>
                      </a:endParaRPr>
                    </a:p>
                    <a:p>
                      <a:pPr algn="just" fontAlgn="base">
                        <a:lnSpc>
                          <a:spcPts val="2250"/>
                        </a:lnSpc>
                        <a:spcBef>
                          <a:spcPts val="1125"/>
                        </a:spcBef>
                        <a:spcAft>
                          <a:spcPts val="1125"/>
                        </a:spcAft>
                      </a:pPr>
                      <a:r>
                        <a:rPr lang="en-US" sz="2400" b="1" kern="10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本會期結束日</a:t>
                      </a:r>
                      <a:r>
                        <a:rPr lang="en-US" sz="2400" b="1" kern="10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24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fontAlgn="base">
                        <a:lnSpc>
                          <a:spcPts val="2250"/>
                        </a:lnSpc>
                        <a:spcBef>
                          <a:spcPts val="1125"/>
                        </a:spcBef>
                        <a:spcAft>
                          <a:spcPts val="1125"/>
                        </a:spcAft>
                      </a:pP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23</a:t>
                      </a:r>
                      <a:r>
                        <a:rPr lang="en-US" sz="2400" b="1" kern="100" dirty="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20</a:t>
                      </a:r>
                      <a:r>
                        <a:rPr lang="zh-TW" sz="2400" b="1" kern="100" dirty="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草案排入院會審查。</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453730"/>
                  </a:ext>
                </a:extLst>
              </a:tr>
              <a:tr h="1172771">
                <a:tc>
                  <a:txBody>
                    <a:bodyPr/>
                    <a:lstStyle/>
                    <a:p>
                      <a:pPr algn="just" fontAlgn="base">
                        <a:lnSpc>
                          <a:spcPts val="2250"/>
                        </a:lnSpc>
                        <a:spcBef>
                          <a:spcPts val="1125"/>
                        </a:spcBef>
                        <a:spcAft>
                          <a:spcPts val="1125"/>
                        </a:spcAft>
                      </a:pPr>
                      <a:r>
                        <a:rPr lang="en-US" sz="2400" b="1" kern="100">
                          <a:effectLst/>
                          <a:latin typeface="標楷體" panose="03000509000000000000" pitchFamily="65" charset="-120"/>
                          <a:ea typeface="標楷體" panose="03000509000000000000" pitchFamily="65" charset="-120"/>
                          <a:cs typeface="Times New Roman" panose="02020603050405020304" pitchFamily="18" charset="0"/>
                        </a:rPr>
                        <a:t>1998</a:t>
                      </a:r>
                      <a:r>
                        <a:rPr lang="zh-TW" sz="2400" b="1" kern="100">
                          <a:effectLst/>
                          <a:latin typeface="標楷體" panose="03000509000000000000" pitchFamily="65" charset="-120"/>
                          <a:ea typeface="標楷體" panose="03000509000000000000" pitchFamily="65" charset="-120"/>
                          <a:cs typeface="Times New Roman" panose="02020603050405020304" pitchFamily="18" charset="0"/>
                        </a:rPr>
                        <a:t>年</a:t>
                      </a:r>
                      <a:r>
                        <a:rPr lang="en-US" sz="2400" b="1" kern="100">
                          <a:effectLst/>
                          <a:latin typeface="標楷體" panose="03000509000000000000" pitchFamily="65" charset="-120"/>
                          <a:ea typeface="標楷體" panose="03000509000000000000" pitchFamily="65" charset="-120"/>
                          <a:cs typeface="Times New Roman" panose="02020603050405020304" pitchFamily="18" charset="0"/>
                        </a:rPr>
                        <a:t>5</a:t>
                      </a:r>
                      <a:r>
                        <a:rPr lang="zh-TW" sz="2400" b="1" kern="100">
                          <a:effectLst/>
                          <a:latin typeface="標楷體" panose="03000509000000000000" pitchFamily="65" charset="-120"/>
                          <a:ea typeface="標楷體" panose="03000509000000000000" pitchFamily="65" charset="-120"/>
                          <a:cs typeface="Times New Roman" panose="02020603050405020304" pitchFamily="18" charset="0"/>
                        </a:rPr>
                        <a:t>月</a:t>
                      </a:r>
                      <a:r>
                        <a:rPr lang="en-US" sz="2400" b="1" kern="100">
                          <a:effectLst/>
                          <a:latin typeface="標楷體" panose="03000509000000000000" pitchFamily="65" charset="-120"/>
                          <a:ea typeface="標楷體" panose="03000509000000000000" pitchFamily="65" charset="-120"/>
                          <a:cs typeface="Times New Roman" panose="02020603050405020304" pitchFamily="18" charset="0"/>
                        </a:rPr>
                        <a:t>30</a:t>
                      </a:r>
                      <a:r>
                        <a:rPr lang="zh-TW" sz="2400" b="1" kern="100">
                          <a:effectLst/>
                          <a:latin typeface="標楷體" panose="03000509000000000000" pitchFamily="65" charset="-120"/>
                          <a:ea typeface="標楷體" panose="03000509000000000000" pitchFamily="65" charset="-120"/>
                          <a:cs typeface="Times New Roman" panose="02020603050405020304" pitchFamily="18" charset="0"/>
                        </a:rPr>
                        <a:t>日</a:t>
                      </a:r>
                    </a:p>
                    <a:p>
                      <a:pPr algn="just" fontAlgn="base">
                        <a:lnSpc>
                          <a:spcPts val="2250"/>
                        </a:lnSpc>
                        <a:spcBef>
                          <a:spcPts val="1125"/>
                        </a:spcBef>
                        <a:spcAft>
                          <a:spcPts val="1125"/>
                        </a:spcAft>
                      </a:pPr>
                      <a:r>
                        <a:rPr lang="zh-TW" sz="2400" b="1" kern="100">
                          <a:effectLst/>
                          <a:latin typeface="標楷體" panose="03000509000000000000" pitchFamily="65" charset="-120"/>
                          <a:ea typeface="標楷體" panose="03000509000000000000" pitchFamily="65" charset="-120"/>
                          <a:cs typeface="Times New Roman" panose="02020603050405020304" pitchFamily="18" charset="0"/>
                        </a:rPr>
                        <a:t>約凌晨</a:t>
                      </a:r>
                      <a:r>
                        <a:rPr lang="en-US" sz="2400" b="1" kern="100">
                          <a:effectLst/>
                          <a:latin typeface="標楷體" panose="03000509000000000000" pitchFamily="65" charset="-120"/>
                          <a:ea typeface="標楷體" panose="03000509000000000000" pitchFamily="65" charset="-120"/>
                          <a:cs typeface="Times New Roman" panose="02020603050405020304" pitchFamily="18" charset="0"/>
                        </a:rPr>
                        <a:t>1:10</a:t>
                      </a:r>
                      <a:r>
                        <a:rPr lang="en-US" sz="2400" b="1" kern="10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a:t>
                      </a:r>
                      <a:r>
                        <a:rPr lang="en-US" sz="2400" b="1" kern="100">
                          <a:effectLst/>
                          <a:latin typeface="標楷體" panose="03000509000000000000" pitchFamily="65" charset="-120"/>
                          <a:ea typeface="標楷體" panose="03000509000000000000" pitchFamily="65" charset="-120"/>
                          <a:cs typeface="Times New Roman" panose="02020603050405020304" pitchFamily="18" charset="0"/>
                        </a:rPr>
                        <a:t>1:10</a:t>
                      </a:r>
                      <a:endParaRPr lang="zh-TW" sz="2400" b="1"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fontAlgn="base">
                        <a:lnSpc>
                          <a:spcPts val="2250"/>
                        </a:lnSpc>
                        <a:spcBef>
                          <a:spcPts val="1125"/>
                        </a:spcBef>
                        <a:spcAft>
                          <a:spcPts val="1125"/>
                        </a:spcAft>
                      </a:pP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通過政黨協商版「藥事法第</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103</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條修正</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三讀</a:t>
                      </a:r>
                      <a:r>
                        <a:rPr lang="en-US"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2400" b="1" kern="100" dirty="0">
                          <a:solidFill>
                            <a:srgbClr val="111111"/>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zh-TW" sz="24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3702000"/>
                  </a:ext>
                </a:extLst>
              </a:tr>
            </a:tbl>
          </a:graphicData>
        </a:graphic>
      </p:graphicFrame>
    </p:spTree>
    <p:extLst>
      <p:ext uri="{BB962C8B-B14F-4D97-AF65-F5344CB8AC3E}">
        <p14:creationId xmlns:p14="http://schemas.microsoft.com/office/powerpoint/2010/main" val="30470829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64978"/>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1692417" y="713296"/>
            <a:ext cx="6278565" cy="830997"/>
          </a:xfrm>
          <a:prstGeom prst="rect">
            <a:avLst/>
          </a:prstGeom>
          <a:noFill/>
        </p:spPr>
        <p:txBody>
          <a:bodyPr wrap="square" rtlCol="0">
            <a:spAutoFit/>
          </a:bodyPr>
          <a:lstStyle/>
          <a:p>
            <a:pPr lvl="0"/>
            <a:r>
              <a:rPr lang="en-US" altLang="zh-TW" sz="2400" b="1" dirty="0" smtClean="0">
                <a:solidFill>
                  <a:srgbClr val="222322"/>
                </a:solidFill>
                <a:latin typeface="標楷體" panose="03000509000000000000" pitchFamily="65" charset="-120"/>
                <a:ea typeface="標楷體" panose="03000509000000000000" pitchFamily="65" charset="-120"/>
              </a:rPr>
              <a:t>1998</a:t>
            </a:r>
            <a:r>
              <a:rPr lang="zh-TW" altLang="en-US" sz="2400" b="1" dirty="0">
                <a:solidFill>
                  <a:srgbClr val="222322"/>
                </a:solidFill>
                <a:latin typeface="標楷體" panose="03000509000000000000" pitchFamily="65" charset="-120"/>
                <a:ea typeface="標楷體" panose="03000509000000000000" pitchFamily="65" charset="-120"/>
              </a:rPr>
              <a:t>年藥事法部分法條修正草案之議事時間，由第</a:t>
            </a:r>
            <a:r>
              <a:rPr lang="en-US" altLang="zh-TW" sz="2400" b="1" dirty="0">
                <a:solidFill>
                  <a:srgbClr val="222322"/>
                </a:solidFill>
                <a:latin typeface="標楷體" panose="03000509000000000000" pitchFamily="65" charset="-120"/>
                <a:ea typeface="標楷體" panose="03000509000000000000" pitchFamily="65" charset="-120"/>
              </a:rPr>
              <a:t>3</a:t>
            </a:r>
            <a:r>
              <a:rPr lang="zh-TW" altLang="en-US" sz="2400" b="1" dirty="0">
                <a:solidFill>
                  <a:srgbClr val="222322"/>
                </a:solidFill>
                <a:latin typeface="標楷體" panose="03000509000000000000" pitchFamily="65" charset="-120"/>
                <a:ea typeface="標楷體" panose="03000509000000000000" pitchFamily="65" charset="-120"/>
              </a:rPr>
              <a:t>屆第</a:t>
            </a:r>
            <a:r>
              <a:rPr lang="en-US" altLang="zh-TW" sz="2400" b="1" dirty="0">
                <a:solidFill>
                  <a:srgbClr val="222322"/>
                </a:solidFill>
                <a:latin typeface="標楷體" panose="03000509000000000000" pitchFamily="65" charset="-120"/>
                <a:ea typeface="標楷體" panose="03000509000000000000" pitchFamily="65" charset="-120"/>
              </a:rPr>
              <a:t>3</a:t>
            </a:r>
            <a:r>
              <a:rPr lang="zh-TW" altLang="en-US" sz="2400" b="1" dirty="0">
                <a:solidFill>
                  <a:srgbClr val="222322"/>
                </a:solidFill>
                <a:latin typeface="標楷體" panose="03000509000000000000" pitchFamily="65" charset="-120"/>
                <a:ea typeface="標楷體" panose="03000509000000000000" pitchFamily="65" charset="-120"/>
              </a:rPr>
              <a:t>會期至第</a:t>
            </a:r>
            <a:r>
              <a:rPr lang="en-US" altLang="zh-TW" sz="2400" b="1" dirty="0">
                <a:solidFill>
                  <a:srgbClr val="222322"/>
                </a:solidFill>
                <a:latin typeface="標楷體" panose="03000509000000000000" pitchFamily="65" charset="-120"/>
                <a:ea typeface="標楷體" panose="03000509000000000000" pitchFamily="65" charset="-120"/>
              </a:rPr>
              <a:t>3</a:t>
            </a:r>
            <a:r>
              <a:rPr lang="zh-TW" altLang="en-US" sz="2400" b="1" dirty="0">
                <a:solidFill>
                  <a:srgbClr val="222322"/>
                </a:solidFill>
                <a:latin typeface="標楷體" panose="03000509000000000000" pitchFamily="65" charset="-120"/>
                <a:ea typeface="標楷體" panose="03000509000000000000" pitchFamily="65" charset="-120"/>
              </a:rPr>
              <a:t>屆第</a:t>
            </a:r>
            <a:r>
              <a:rPr lang="en-US" altLang="zh-TW" sz="2400" b="1" dirty="0">
                <a:solidFill>
                  <a:srgbClr val="222322"/>
                </a:solidFill>
                <a:latin typeface="標楷體" panose="03000509000000000000" pitchFamily="65" charset="-120"/>
                <a:ea typeface="標楷體" panose="03000509000000000000" pitchFamily="65" charset="-120"/>
              </a:rPr>
              <a:t>5</a:t>
            </a:r>
            <a:r>
              <a:rPr lang="zh-TW" altLang="en-US" sz="2400" b="1" dirty="0" smtClean="0">
                <a:solidFill>
                  <a:srgbClr val="222322"/>
                </a:solidFill>
                <a:latin typeface="標楷體" panose="03000509000000000000" pitchFamily="65" charset="-120"/>
                <a:ea typeface="標楷體" panose="03000509000000000000" pitchFamily="65" charset="-120"/>
              </a:rPr>
              <a:t>會期</a:t>
            </a:r>
            <a:endParaRPr kumimoji="0" lang="zh-CN" altLang="en-US" sz="2400" b="1" i="0" u="none" strike="noStrike" kern="1200" cap="none" spc="0" normalizeH="0" baseline="0" noProof="0" dirty="0">
              <a:ln>
                <a:noFill/>
              </a:ln>
              <a:solidFill>
                <a:srgbClr val="222322"/>
              </a:solidFill>
              <a:effectLst/>
              <a:uLnTx/>
              <a:uFillTx/>
              <a:latin typeface="標楷體" panose="03000509000000000000" pitchFamily="65" charset="-120"/>
              <a:ea typeface="標楷體" panose="03000509000000000000" pitchFamily="65" charset="-120"/>
            </a:endParaRPr>
          </a:p>
        </p:txBody>
      </p:sp>
      <p:pic>
        <p:nvPicPr>
          <p:cNvPr id="22" name="图片 21">
            <a:extLst>
              <a:ext uri="{FF2B5EF4-FFF2-40B4-BE49-F238E27FC236}">
                <a16:creationId xmlns:a16="http://schemas.microsoft.com/office/drawing/2014/main" id="{B8D2622E-FF3E-4E56-B6F2-F0FF39ABF6E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51" y="2153048"/>
            <a:ext cx="3246478" cy="4732671"/>
          </a:xfrm>
          <a:prstGeom prst="rect">
            <a:avLst/>
          </a:prstGeom>
        </p:spPr>
      </p:pic>
      <p:pic>
        <p:nvPicPr>
          <p:cNvPr id="6" name="圖片 5"/>
          <p:cNvPicPr>
            <a:picLocks noChangeAspect="1"/>
          </p:cNvPicPr>
          <p:nvPr/>
        </p:nvPicPr>
        <p:blipFill>
          <a:blip r:embed="rId8"/>
          <a:stretch>
            <a:fillRect/>
          </a:stretch>
        </p:blipFill>
        <p:spPr>
          <a:xfrm>
            <a:off x="1692417" y="1533477"/>
            <a:ext cx="8964009" cy="3935896"/>
          </a:xfrm>
          <a:prstGeom prst="rect">
            <a:avLst/>
          </a:prstGeom>
        </p:spPr>
      </p:pic>
    </p:spTree>
    <p:extLst>
      <p:ext uri="{BB962C8B-B14F-4D97-AF65-F5344CB8AC3E}">
        <p14:creationId xmlns:p14="http://schemas.microsoft.com/office/powerpoint/2010/main" val="3277033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529" y="-49070"/>
            <a:ext cx="12193057" cy="6956139"/>
          </a:xfrm>
          <a:prstGeom prst="rect">
            <a:avLst/>
          </a:prstGeom>
        </p:spPr>
      </p:pic>
      <p:sp>
        <p:nvSpPr>
          <p:cNvPr id="2" name="標題 1"/>
          <p:cNvSpPr>
            <a:spLocks noGrp="1"/>
          </p:cNvSpPr>
          <p:nvPr>
            <p:ph type="title"/>
          </p:nvPr>
        </p:nvSpPr>
        <p:spPr/>
        <p:txBody>
          <a:bodyPr>
            <a:normAutofit/>
          </a:bodyPr>
          <a:lstStyle/>
          <a:p>
            <a:r>
              <a:rPr lang="en-US" altLang="zh-TW" sz="3200" dirty="0" smtClean="0">
                <a:latin typeface="標楷體" panose="03000509000000000000" pitchFamily="65" charset="-120"/>
                <a:ea typeface="標楷體" panose="03000509000000000000" pitchFamily="65" charset="-120"/>
              </a:rPr>
              <a:t>1998</a:t>
            </a:r>
            <a:r>
              <a:rPr lang="zh-TW" altLang="en-US" sz="3200" dirty="0">
                <a:latin typeface="標楷體" panose="03000509000000000000" pitchFamily="65" charset="-120"/>
                <a:ea typeface="標楷體" panose="03000509000000000000" pitchFamily="65" charset="-120"/>
              </a:rPr>
              <a:t>年藥事法第</a:t>
            </a:r>
            <a:r>
              <a:rPr lang="en-US" altLang="zh-TW" sz="3200" dirty="0">
                <a:latin typeface="標楷體" panose="03000509000000000000" pitchFamily="65" charset="-120"/>
                <a:ea typeface="標楷體" panose="03000509000000000000" pitchFamily="65" charset="-120"/>
              </a:rPr>
              <a:t>103</a:t>
            </a:r>
            <a:r>
              <a:rPr lang="zh-TW" altLang="en-US" sz="3200" dirty="0">
                <a:latin typeface="標楷體" panose="03000509000000000000" pitchFamily="65" charset="-120"/>
                <a:ea typeface="標楷體" panose="03000509000000000000" pitchFamily="65" charset="-120"/>
              </a:rPr>
              <a:t>條修法立場說明與黨團協商後之修法</a:t>
            </a:r>
          </a:p>
        </p:txBody>
      </p:sp>
      <p:pic>
        <p:nvPicPr>
          <p:cNvPr id="5" name="圖片 4"/>
          <p:cNvPicPr>
            <a:picLocks noChangeAspect="1"/>
          </p:cNvPicPr>
          <p:nvPr/>
        </p:nvPicPr>
        <p:blipFill>
          <a:blip r:embed="rId3"/>
          <a:stretch>
            <a:fillRect/>
          </a:stretch>
        </p:blipFill>
        <p:spPr>
          <a:xfrm>
            <a:off x="2346036" y="1366097"/>
            <a:ext cx="7684655" cy="5191722"/>
          </a:xfrm>
          <a:prstGeom prst="rect">
            <a:avLst/>
          </a:prstGeom>
        </p:spPr>
      </p:pic>
    </p:spTree>
    <p:extLst>
      <p:ext uri="{BB962C8B-B14F-4D97-AF65-F5344CB8AC3E}">
        <p14:creationId xmlns:p14="http://schemas.microsoft.com/office/powerpoint/2010/main" val="81092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1880111" y="403692"/>
            <a:ext cx="7654783" cy="523220"/>
          </a:xfrm>
          <a:prstGeom prst="rect">
            <a:avLst/>
          </a:prstGeom>
          <a:noFill/>
        </p:spPr>
        <p:txBody>
          <a:bodyPr wrap="square" rtlCol="0">
            <a:spAutoFit/>
          </a:bodyPr>
          <a:lstStyle/>
          <a:p>
            <a:pPr lvl="0"/>
            <a:r>
              <a:rPr lang="zh-TW" altLang="en-US" sz="2800" b="1" dirty="0" smtClean="0">
                <a:solidFill>
                  <a:srgbClr val="222322"/>
                </a:solidFill>
                <a:latin typeface="標楷體" panose="03000509000000000000" pitchFamily="65" charset="-120"/>
                <a:ea typeface="標楷體" panose="03000509000000000000" pitchFamily="65" charset="-120"/>
              </a:rPr>
              <a:t>藥</a:t>
            </a:r>
            <a:r>
              <a:rPr lang="zh-TW" altLang="en-US" sz="2800" b="1" dirty="0">
                <a:solidFill>
                  <a:srgbClr val="222322"/>
                </a:solidFill>
                <a:latin typeface="標楷體" panose="03000509000000000000" pitchFamily="65" charset="-120"/>
                <a:ea typeface="標楷體" panose="03000509000000000000" pitchFamily="65" charset="-120"/>
              </a:rPr>
              <a:t>事法</a:t>
            </a:r>
            <a:r>
              <a:rPr lang="en-US" altLang="zh-TW" sz="2800" b="1" dirty="0">
                <a:solidFill>
                  <a:srgbClr val="222322"/>
                </a:solidFill>
                <a:latin typeface="標楷體" panose="03000509000000000000" pitchFamily="65" charset="-120"/>
                <a:ea typeface="標楷體" panose="03000509000000000000" pitchFamily="65" charset="-120"/>
              </a:rPr>
              <a:t>28</a:t>
            </a:r>
            <a:r>
              <a:rPr lang="zh-TW" altLang="en-US" sz="2800" b="1" dirty="0">
                <a:solidFill>
                  <a:srgbClr val="222322"/>
                </a:solidFill>
                <a:latin typeface="標楷體" panose="03000509000000000000" pitchFamily="65" charset="-120"/>
                <a:ea typeface="標楷體" panose="03000509000000000000" pitchFamily="65" charset="-120"/>
              </a:rPr>
              <a:t>條之</a:t>
            </a:r>
            <a:r>
              <a:rPr lang="zh-TW" altLang="en-US" sz="2800" b="1" dirty="0" smtClean="0">
                <a:solidFill>
                  <a:srgbClr val="222322"/>
                </a:solidFill>
                <a:latin typeface="標楷體" panose="03000509000000000000" pitchFamily="65" charset="-120"/>
                <a:ea typeface="標楷體" panose="03000509000000000000" pitchFamily="65" charset="-120"/>
              </a:rPr>
              <a:t>修正</a:t>
            </a:r>
            <a:endParaRPr kumimoji="0" lang="zh-CN" altLang="en-US" sz="2800" b="1" i="0" u="none" strike="noStrike" kern="1200" cap="none" spc="0" normalizeH="0" baseline="0" noProof="0" dirty="0">
              <a:ln>
                <a:noFill/>
              </a:ln>
              <a:solidFill>
                <a:srgbClr val="222322"/>
              </a:solidFill>
              <a:effectLst/>
              <a:uLnTx/>
              <a:uFillTx/>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685042351"/>
              </p:ext>
            </p:extLst>
          </p:nvPr>
        </p:nvGraphicFramePr>
        <p:xfrm>
          <a:off x="840509" y="1014444"/>
          <a:ext cx="10076873" cy="5504581"/>
        </p:xfrm>
        <a:graphic>
          <a:graphicData uri="http://schemas.openxmlformats.org/drawingml/2006/table">
            <a:tbl>
              <a:tblPr>
                <a:tableStyleId>{21E4AEA4-8DFA-4A89-87EB-49C32662AFE0}</a:tableStyleId>
              </a:tblPr>
              <a:tblGrid>
                <a:gridCol w="2530670">
                  <a:extLst>
                    <a:ext uri="{9D8B030D-6E8A-4147-A177-3AD203B41FA5}">
                      <a16:colId xmlns:a16="http://schemas.microsoft.com/office/drawing/2014/main" val="4189008552"/>
                    </a:ext>
                  </a:extLst>
                </a:gridCol>
                <a:gridCol w="7546203">
                  <a:extLst>
                    <a:ext uri="{9D8B030D-6E8A-4147-A177-3AD203B41FA5}">
                      <a16:colId xmlns:a16="http://schemas.microsoft.com/office/drawing/2014/main" val="1005690709"/>
                    </a:ext>
                  </a:extLst>
                </a:gridCol>
              </a:tblGrid>
              <a:tr h="749701">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藥事法</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28</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條之修正</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條文內容</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2493210"/>
                  </a:ext>
                </a:extLst>
              </a:tr>
              <a:tr h="1761585">
                <a:tc>
                  <a:txBody>
                    <a:bodyPr/>
                    <a:lstStyle/>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1993</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年訂定之藥事法第</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28</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條規定</a:t>
                      </a:r>
                    </a:p>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西藥販賣業者之藥品及其買賣，應由專任藥師駐店管理，但不受麻醉藥品者，得由專任藥劑生為之。</a:t>
                      </a:r>
                    </a:p>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II</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中藥販賣業者之藥品及其買賣，應由專任中醫師或修習中藥課程達適當標準之藥師或藥劑生駐店管理。</a:t>
                      </a:r>
                    </a:p>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III</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西藥、中藥販賣業者，分設營業處所，仍應依第一項及第二項之規定。</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008955"/>
                  </a:ext>
                </a:extLst>
              </a:tr>
              <a:tr h="1761585">
                <a:tc>
                  <a:txBody>
                    <a:bodyPr/>
                    <a:lstStyle/>
                    <a:p>
                      <a:pPr algn="just">
                        <a:spcAft>
                          <a:spcPts val="0"/>
                        </a:spcAft>
                      </a:pPr>
                      <a:r>
                        <a:rPr lang="zh-TW" sz="2400" kern="100">
                          <a:effectLst/>
                          <a:latin typeface="標楷體" panose="03000509000000000000" pitchFamily="65" charset="-120"/>
                          <a:ea typeface="標楷體" panose="03000509000000000000" pitchFamily="65" charset="-120"/>
                          <a:cs typeface="Times New Roman" panose="02020603050405020304" pitchFamily="18" charset="0"/>
                        </a:rPr>
                        <a:t>審查會通過條文</a:t>
                      </a:r>
                    </a:p>
                    <a:p>
                      <a:pPr algn="just">
                        <a:spcAft>
                          <a:spcPts val="0"/>
                        </a:spcAft>
                      </a:pPr>
                      <a:r>
                        <a:rPr lang="en-US" sz="2400" kern="100">
                          <a:effectLst/>
                          <a:latin typeface="標楷體" panose="03000509000000000000" pitchFamily="65" charset="-120"/>
                          <a:ea typeface="標楷體" panose="03000509000000000000" pitchFamily="65" charset="-120"/>
                          <a:cs typeface="Times New Roman" panose="02020603050405020304" pitchFamily="18" charset="0"/>
                        </a:rPr>
                        <a:t>(</a:t>
                      </a:r>
                      <a:r>
                        <a:rPr lang="zh-TW" sz="2400" kern="100">
                          <a:effectLst/>
                          <a:latin typeface="標楷體" panose="03000509000000000000" pitchFamily="65" charset="-120"/>
                          <a:ea typeface="標楷體" panose="03000509000000000000" pitchFamily="65" charset="-120"/>
                          <a:cs typeface="Times New Roman" panose="02020603050405020304" pitchFamily="18" charset="0"/>
                        </a:rPr>
                        <a:t>陳婉真等委員之提案</a:t>
                      </a:r>
                      <a:r>
                        <a:rPr lang="en-US" sz="2400" kern="100">
                          <a:effectLst/>
                          <a:latin typeface="標楷體" panose="03000509000000000000" pitchFamily="65" charset="-120"/>
                          <a:ea typeface="標楷體" panose="03000509000000000000" pitchFamily="65" charset="-120"/>
                          <a:cs typeface="Times New Roman" panose="02020603050405020304" pitchFamily="18" charset="0"/>
                        </a:rPr>
                        <a:t>)</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西藥販賣業者之藥品及其買賣，應由專任藥師駐店管理，但不受麻醉藥品者，得由專任藥劑生為之。</a:t>
                      </a:r>
                    </a:p>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II</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中藥販賣業者之藥品及其買賣，應由中醫師、</a:t>
                      </a:r>
                      <a:r>
                        <a:rPr lang="zh-TW" sz="2400" kern="100" dirty="0">
                          <a:solidFill>
                            <a:schemeClr val="accent5">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中醫師檢定考試及格者</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或修習中藥課程達適當標準之藥師或藥劑生駐店管理。</a:t>
                      </a:r>
                    </a:p>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III</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西藥、中藥販賣業者，分設營業處所，仍應依第一項及第二項之規定。</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3429387"/>
                  </a:ext>
                </a:extLst>
              </a:tr>
            </a:tbl>
          </a:graphicData>
        </a:graphic>
      </p:graphicFrame>
    </p:spTree>
    <p:extLst>
      <p:ext uri="{BB962C8B-B14F-4D97-AF65-F5344CB8AC3E}">
        <p14:creationId xmlns:p14="http://schemas.microsoft.com/office/powerpoint/2010/main" val="33831573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593243" y="378059"/>
            <a:ext cx="2690816" cy="76944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zh-TW" altLang="en-US" sz="4400" b="1" i="0" u="none" strike="noStrike" kern="1200" cap="none" spc="0" normalizeH="0" baseline="0" noProof="0" dirty="0" smtClean="0">
                <a:ln>
                  <a:noFill/>
                </a:ln>
                <a:solidFill>
                  <a:srgbClr val="222322"/>
                </a:solidFill>
                <a:effectLst/>
                <a:uLnTx/>
                <a:uFillTx/>
                <a:latin typeface="標楷體" panose="03000509000000000000" pitchFamily="65" charset="-120"/>
                <a:ea typeface="標楷體" panose="03000509000000000000" pitchFamily="65" charset="-120"/>
              </a:rPr>
              <a:t>引言</a:t>
            </a:r>
            <a:endParaRPr kumimoji="0" lang="zh-CN" altLang="en-US" sz="4400" b="1" i="0" u="none" strike="noStrike" kern="1200" cap="none" spc="0" normalizeH="0" baseline="0" noProof="0" dirty="0">
              <a:ln>
                <a:noFill/>
              </a:ln>
              <a:solidFill>
                <a:srgbClr val="222322"/>
              </a:solidFill>
              <a:effectLst/>
              <a:uLnTx/>
              <a:uFillTx/>
              <a:latin typeface="標楷體" panose="03000509000000000000" pitchFamily="65" charset="-120"/>
              <a:ea typeface="標楷體" panose="03000509000000000000" pitchFamily="65" charset="-120"/>
            </a:endParaRPr>
          </a:p>
        </p:txBody>
      </p:sp>
      <p:sp>
        <p:nvSpPr>
          <p:cNvPr id="2" name="文字方塊 1"/>
          <p:cNvSpPr txBox="1"/>
          <p:nvPr/>
        </p:nvSpPr>
        <p:spPr>
          <a:xfrm>
            <a:off x="532404" y="1311966"/>
            <a:ext cx="2812494" cy="646331"/>
          </a:xfrm>
          <a:prstGeom prst="rect">
            <a:avLst/>
          </a:prstGeom>
          <a:noFill/>
        </p:spPr>
        <p:txBody>
          <a:bodyPr wrap="square" rtlCol="0">
            <a:spAutoFit/>
          </a:bodyPr>
          <a:lstStyle/>
          <a:p>
            <a:r>
              <a:rPr lang="zh-TW" altLang="en-US" sz="3600" dirty="0" smtClean="0">
                <a:latin typeface="標楷體" panose="03000509000000000000" pitchFamily="65" charset="-120"/>
                <a:ea typeface="標楷體" panose="03000509000000000000" pitchFamily="65" charset="-120"/>
              </a:rPr>
              <a:t>歷史的重演</a:t>
            </a:r>
            <a:endParaRPr lang="zh-TW" altLang="en-US" sz="36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054066" y="259931"/>
            <a:ext cx="4425293" cy="6261935"/>
          </a:xfrm>
          <a:prstGeom prst="rect">
            <a:avLst/>
          </a:prstGeom>
        </p:spPr>
      </p:pic>
      <p:pic>
        <p:nvPicPr>
          <p:cNvPr id="6" name="圖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79359" y="254293"/>
            <a:ext cx="4280199" cy="6267573"/>
          </a:xfrm>
          <a:prstGeom prst="rect">
            <a:avLst/>
          </a:prstGeom>
        </p:spPr>
      </p:pic>
    </p:spTree>
    <p:extLst>
      <p:ext uri="{BB962C8B-B14F-4D97-AF65-F5344CB8AC3E}">
        <p14:creationId xmlns:p14="http://schemas.microsoft.com/office/powerpoint/2010/main" val="61742036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4" y="377396"/>
            <a:ext cx="3433765"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zh-TW" altLang="en-US" sz="2800" b="1" i="0" u="none" strike="noStrike" kern="1200" cap="none" spc="0" normalizeH="0" baseline="0" noProof="0" dirty="0" smtClean="0">
                <a:ln>
                  <a:noFill/>
                </a:ln>
                <a:solidFill>
                  <a:srgbClr val="222322"/>
                </a:solidFill>
                <a:effectLst/>
                <a:uLnTx/>
                <a:uFillTx/>
                <a:latin typeface="標楷體" panose="03000509000000000000" pitchFamily="65" charset="-120"/>
                <a:ea typeface="標楷體" panose="03000509000000000000" pitchFamily="65" charset="-120"/>
              </a:rPr>
              <a:t>藥事法第</a:t>
            </a:r>
            <a:r>
              <a:rPr kumimoji="0" lang="en-US" altLang="zh-TW" sz="2800" b="1" i="0" u="none" strike="noStrike" kern="1200" cap="none" spc="0" normalizeH="0" baseline="0" noProof="0" dirty="0" smtClean="0">
                <a:ln>
                  <a:noFill/>
                </a:ln>
                <a:solidFill>
                  <a:srgbClr val="222322"/>
                </a:solidFill>
                <a:effectLst/>
                <a:uLnTx/>
                <a:uFillTx/>
                <a:latin typeface="標楷體" panose="03000509000000000000" pitchFamily="65" charset="-120"/>
                <a:ea typeface="標楷體" panose="03000509000000000000" pitchFamily="65" charset="-120"/>
              </a:rPr>
              <a:t>35</a:t>
            </a:r>
            <a:r>
              <a:rPr kumimoji="0" lang="zh-TW" altLang="en-US" sz="2800" b="1" i="0" u="none" strike="noStrike" kern="1200" cap="none" spc="0" normalizeH="0" baseline="0" noProof="0" dirty="0" smtClean="0">
                <a:ln>
                  <a:noFill/>
                </a:ln>
                <a:solidFill>
                  <a:srgbClr val="222322"/>
                </a:solidFill>
                <a:effectLst/>
                <a:uLnTx/>
                <a:uFillTx/>
                <a:latin typeface="標楷體" panose="03000509000000000000" pitchFamily="65" charset="-120"/>
                <a:ea typeface="標楷體" panose="03000509000000000000" pitchFamily="65" charset="-120"/>
              </a:rPr>
              <a:t>條之修正</a:t>
            </a:r>
            <a:endParaRPr kumimoji="0" lang="en-US" altLang="zh-TW" sz="2800" b="1" i="0" u="none" strike="noStrike" kern="1200" cap="none" spc="0" normalizeH="0" baseline="0" noProof="0" dirty="0" smtClean="0">
              <a:ln>
                <a:noFill/>
              </a:ln>
              <a:solidFill>
                <a:srgbClr val="222322"/>
              </a:solidFill>
              <a:effectLst/>
              <a:uLnTx/>
              <a:uFillTx/>
              <a:latin typeface="標楷體" panose="03000509000000000000" pitchFamily="65" charset="-120"/>
              <a:ea typeface="標楷體"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220780714"/>
              </p:ext>
            </p:extLst>
          </p:nvPr>
        </p:nvGraphicFramePr>
        <p:xfrm>
          <a:off x="1126837" y="1154545"/>
          <a:ext cx="9236363" cy="5043054"/>
        </p:xfrm>
        <a:graphic>
          <a:graphicData uri="http://schemas.openxmlformats.org/drawingml/2006/table">
            <a:tbl>
              <a:tblPr>
                <a:tableStyleId>{00A15C55-8517-42AA-B614-E9B94910E393}</a:tableStyleId>
              </a:tblPr>
              <a:tblGrid>
                <a:gridCol w="2583555">
                  <a:extLst>
                    <a:ext uri="{9D8B030D-6E8A-4147-A177-3AD203B41FA5}">
                      <a16:colId xmlns:a16="http://schemas.microsoft.com/office/drawing/2014/main" val="4156125924"/>
                    </a:ext>
                  </a:extLst>
                </a:gridCol>
                <a:gridCol w="6652808">
                  <a:extLst>
                    <a:ext uri="{9D8B030D-6E8A-4147-A177-3AD203B41FA5}">
                      <a16:colId xmlns:a16="http://schemas.microsoft.com/office/drawing/2014/main" val="4169372771"/>
                    </a:ext>
                  </a:extLst>
                </a:gridCol>
              </a:tblGrid>
              <a:tr h="1422400">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藥事法</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35</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條之修正</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條文內容</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7226218"/>
                  </a:ext>
                </a:extLst>
              </a:tr>
              <a:tr h="1810327">
                <a:tc>
                  <a:txBody>
                    <a:bodyPr/>
                    <a:lstStyle/>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1993</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年訂定之藥事法第</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35</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條規定</a:t>
                      </a:r>
                    </a:p>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修習中藥課程達適當標準之藥師，親自主持之藥局，得兼營中藥之調劑、供應或零售業務。</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0297906"/>
                  </a:ext>
                </a:extLst>
              </a:tr>
              <a:tr h="1810327">
                <a:tc>
                  <a:txBody>
                    <a:bodyPr/>
                    <a:lstStyle/>
                    <a:p>
                      <a:pPr algn="just">
                        <a:spcAft>
                          <a:spcPts val="0"/>
                        </a:spcAft>
                      </a:pPr>
                      <a:r>
                        <a:rPr lang="zh-TW" sz="2400" kern="100">
                          <a:effectLst/>
                          <a:latin typeface="標楷體" panose="03000509000000000000" pitchFamily="65" charset="-120"/>
                          <a:ea typeface="標楷體" panose="03000509000000000000" pitchFamily="65" charset="-120"/>
                          <a:cs typeface="Times New Roman" panose="02020603050405020304" pitchFamily="18" charset="0"/>
                        </a:rPr>
                        <a:t>審查會通過條文</a:t>
                      </a:r>
                    </a:p>
                    <a:p>
                      <a:pPr algn="just">
                        <a:spcAft>
                          <a:spcPts val="0"/>
                        </a:spcAft>
                      </a:pPr>
                      <a:r>
                        <a:rPr lang="en-US" sz="2400" kern="100">
                          <a:effectLst/>
                          <a:latin typeface="標楷體" panose="03000509000000000000" pitchFamily="65" charset="-120"/>
                          <a:ea typeface="標楷體" panose="03000509000000000000" pitchFamily="65" charset="-120"/>
                          <a:cs typeface="Times New Roman" panose="02020603050405020304" pitchFamily="18" charset="0"/>
                        </a:rPr>
                        <a:t>(</a:t>
                      </a:r>
                      <a:r>
                        <a:rPr lang="zh-TW" sz="2400" kern="100">
                          <a:effectLst/>
                          <a:latin typeface="標楷體" panose="03000509000000000000" pitchFamily="65" charset="-120"/>
                          <a:ea typeface="標楷體" panose="03000509000000000000" pitchFamily="65" charset="-120"/>
                          <a:cs typeface="Times New Roman" panose="02020603050405020304" pitchFamily="18" charset="0"/>
                        </a:rPr>
                        <a:t>蔡明憲等委員提案</a:t>
                      </a:r>
                      <a:r>
                        <a:rPr lang="en-US" sz="2400" kern="100">
                          <a:effectLst/>
                          <a:latin typeface="標楷體" panose="03000509000000000000" pitchFamily="65" charset="-120"/>
                          <a:ea typeface="標楷體" panose="03000509000000000000" pitchFamily="65" charset="-120"/>
                          <a:cs typeface="Times New Roman" panose="02020603050405020304" pitchFamily="18" charset="0"/>
                        </a:rPr>
                        <a:t>)</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修習中藥課程達適當標準之藥師，</a:t>
                      </a:r>
                      <a:r>
                        <a:rPr lang="zh-TW" sz="2400" kern="100" dirty="0">
                          <a:solidFill>
                            <a:schemeClr val="accent5">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或中醫師檢定考試及格者</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，親自主持之藥局，得兼營中藥之調劑、供應或零售業務。</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140890"/>
                  </a:ext>
                </a:extLst>
              </a:tr>
            </a:tbl>
          </a:graphicData>
        </a:graphic>
      </p:graphicFrame>
    </p:spTree>
    <p:extLst>
      <p:ext uri="{BB962C8B-B14F-4D97-AF65-F5344CB8AC3E}">
        <p14:creationId xmlns:p14="http://schemas.microsoft.com/office/powerpoint/2010/main" val="2184220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1006763" y="377396"/>
            <a:ext cx="7329505" cy="584775"/>
          </a:xfrm>
          <a:prstGeom prst="rect">
            <a:avLst/>
          </a:prstGeom>
          <a:noFill/>
        </p:spPr>
        <p:txBody>
          <a:bodyPr wrap="square" rtlCol="0">
            <a:spAutoFit/>
          </a:bodyPr>
          <a:lstStyle/>
          <a:p>
            <a:pPr lvl="0"/>
            <a:r>
              <a:rPr lang="zh-TW" altLang="en-US" sz="3200" b="1" dirty="0" smtClean="0">
                <a:solidFill>
                  <a:srgbClr val="222322"/>
                </a:solidFill>
                <a:latin typeface="標楷體" panose="03000509000000000000" pitchFamily="65" charset="-120"/>
                <a:ea typeface="標楷體" panose="03000509000000000000" pitchFamily="65" charset="-120"/>
              </a:rPr>
              <a:t>藥</a:t>
            </a:r>
            <a:r>
              <a:rPr lang="zh-TW" altLang="en-US" sz="3200" b="1" dirty="0">
                <a:solidFill>
                  <a:srgbClr val="222322"/>
                </a:solidFill>
                <a:latin typeface="標楷體" panose="03000509000000000000" pitchFamily="65" charset="-120"/>
                <a:ea typeface="標楷體" panose="03000509000000000000" pitchFamily="65" charset="-120"/>
              </a:rPr>
              <a:t>事法第</a:t>
            </a:r>
            <a:r>
              <a:rPr lang="en-US" altLang="zh-TW" sz="3200" b="1" dirty="0">
                <a:solidFill>
                  <a:srgbClr val="222322"/>
                </a:solidFill>
                <a:latin typeface="標楷體" panose="03000509000000000000" pitchFamily="65" charset="-120"/>
                <a:ea typeface="標楷體" panose="03000509000000000000" pitchFamily="65" charset="-120"/>
              </a:rPr>
              <a:t>103</a:t>
            </a:r>
            <a:r>
              <a:rPr lang="zh-TW" altLang="en-US" sz="3200" b="1" dirty="0">
                <a:solidFill>
                  <a:srgbClr val="222322"/>
                </a:solidFill>
                <a:latin typeface="標楷體" panose="03000509000000000000" pitchFamily="65" charset="-120"/>
                <a:ea typeface="標楷體" panose="03000509000000000000" pitchFamily="65" charset="-120"/>
              </a:rPr>
              <a:t>條之</a:t>
            </a:r>
            <a:r>
              <a:rPr lang="zh-TW" altLang="en-US" sz="3200" b="1" dirty="0" smtClean="0">
                <a:solidFill>
                  <a:srgbClr val="222322"/>
                </a:solidFill>
                <a:latin typeface="標楷體" panose="03000509000000000000" pitchFamily="65" charset="-120"/>
                <a:ea typeface="標楷體" panose="03000509000000000000" pitchFamily="65" charset="-120"/>
              </a:rPr>
              <a:t>修正</a:t>
            </a:r>
            <a:endParaRPr kumimoji="0" lang="zh-CN" altLang="en-US" sz="3200" b="1" i="0" u="none" strike="noStrike" kern="1200" cap="none" spc="0" normalizeH="0" baseline="0" noProof="0" dirty="0">
              <a:ln>
                <a:noFill/>
              </a:ln>
              <a:solidFill>
                <a:srgbClr val="222322"/>
              </a:solidFill>
              <a:effectLst/>
              <a:uLnTx/>
              <a:uFillTx/>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2108769354"/>
              </p:ext>
            </p:extLst>
          </p:nvPr>
        </p:nvGraphicFramePr>
        <p:xfrm>
          <a:off x="748146" y="1079710"/>
          <a:ext cx="9864436" cy="4822325"/>
        </p:xfrm>
        <a:graphic>
          <a:graphicData uri="http://schemas.openxmlformats.org/drawingml/2006/table">
            <a:tbl>
              <a:tblPr>
                <a:tableStyleId>{5C22544A-7EE6-4342-B048-85BDC9FD1C3A}</a:tableStyleId>
              </a:tblPr>
              <a:tblGrid>
                <a:gridCol w="4498109">
                  <a:extLst>
                    <a:ext uri="{9D8B030D-6E8A-4147-A177-3AD203B41FA5}">
                      <a16:colId xmlns:a16="http://schemas.microsoft.com/office/drawing/2014/main" val="1442162772"/>
                    </a:ext>
                  </a:extLst>
                </a:gridCol>
                <a:gridCol w="5366327">
                  <a:extLst>
                    <a:ext uri="{9D8B030D-6E8A-4147-A177-3AD203B41FA5}">
                      <a16:colId xmlns:a16="http://schemas.microsoft.com/office/drawing/2014/main" val="3349113497"/>
                    </a:ext>
                  </a:extLst>
                </a:gridCol>
              </a:tblGrid>
              <a:tr h="1311254">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藥事法</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103</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條之修正</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條文內容</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701584"/>
                  </a:ext>
                </a:extLst>
              </a:tr>
              <a:tr h="3511071">
                <a:tc>
                  <a:txBody>
                    <a:bodyPr/>
                    <a:lstStyle/>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1993</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年訂定之藥事法第</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130</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條規定</a:t>
                      </a:r>
                    </a:p>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未修正前之藥事法第</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103</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條</a:t>
                      </a: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本法公布後於</a:t>
                      </a:r>
                      <a:r>
                        <a:rPr lang="zh-TW" sz="24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六十三年五月三十一日</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前依規定換領中藥販賣業之藥商許可執照有案者，得繼續經營中藥販賣業務。</a:t>
                      </a:r>
                    </a:p>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II</a:t>
                      </a:r>
                      <a:r>
                        <a:rPr lang="zh-TW" sz="24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本法修正公布前</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，曾經中央衛生主管機關審核予以</a:t>
                      </a:r>
                      <a:r>
                        <a:rPr lang="zh-TW" sz="24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列冊</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登記領有經營中藥證明文件者，得依原核定之營業範圍繼續經營中藥販賣業務。但不適用第十五條之調劑業務。</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5171364"/>
                  </a:ext>
                </a:extLst>
              </a:tr>
            </a:tbl>
          </a:graphicData>
        </a:graphic>
      </p:graphicFrame>
    </p:spTree>
    <p:extLst>
      <p:ext uri="{BB962C8B-B14F-4D97-AF65-F5344CB8AC3E}">
        <p14:creationId xmlns:p14="http://schemas.microsoft.com/office/powerpoint/2010/main" val="129357862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3707706356"/>
              </p:ext>
            </p:extLst>
          </p:nvPr>
        </p:nvGraphicFramePr>
        <p:xfrm>
          <a:off x="813708" y="1124065"/>
          <a:ext cx="9617528" cy="4389120"/>
        </p:xfrm>
        <a:graphic>
          <a:graphicData uri="http://schemas.openxmlformats.org/drawingml/2006/table">
            <a:tbl>
              <a:tblPr>
                <a:tableStyleId>{5C22544A-7EE6-4342-B048-85BDC9FD1C3A}</a:tableStyleId>
              </a:tblPr>
              <a:tblGrid>
                <a:gridCol w="2533238">
                  <a:extLst>
                    <a:ext uri="{9D8B030D-6E8A-4147-A177-3AD203B41FA5}">
                      <a16:colId xmlns:a16="http://schemas.microsoft.com/office/drawing/2014/main" val="61754725"/>
                    </a:ext>
                  </a:extLst>
                </a:gridCol>
                <a:gridCol w="7084290">
                  <a:extLst>
                    <a:ext uri="{9D8B030D-6E8A-4147-A177-3AD203B41FA5}">
                      <a16:colId xmlns:a16="http://schemas.microsoft.com/office/drawing/2014/main" val="3636168045"/>
                    </a:ext>
                  </a:extLst>
                </a:gridCol>
              </a:tblGrid>
              <a:tr h="4287863">
                <a:tc>
                  <a:txBody>
                    <a:bodyPr/>
                    <a:lstStyle/>
                    <a:p>
                      <a:pPr algn="just">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審查會通過條文</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本法公布後，於</a:t>
                      </a:r>
                      <a:r>
                        <a:rPr lang="zh-TW" sz="24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六十三年五月三十一</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日前依規定換領中藥販賣業之藥商許可執照有案者，得繼續經營中藥販賣業務，</a:t>
                      </a:r>
                      <a:r>
                        <a:rPr lang="zh-TW" sz="2400" kern="10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並適用第十五條之調劑業務</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p>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II</a:t>
                      </a:r>
                      <a:r>
                        <a:rPr lang="zh-TW" sz="24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八十二年二月五日</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前曾經中央衛生主管機關審核，予以</a:t>
                      </a:r>
                      <a:r>
                        <a:rPr lang="zh-TW" sz="2400"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列冊</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登記者，或領有經營中藥證明文件之中藥從業人員，並修習中藥課程達適當標準，得繼續經營中藥販賣業務。</a:t>
                      </a:r>
                    </a:p>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III</a:t>
                      </a:r>
                      <a:r>
                        <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在未設</a:t>
                      </a:r>
                      <a:r>
                        <a:rPr lang="zh-TW" sz="2400" kern="10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中藥師</a:t>
                      </a:r>
                      <a:r>
                        <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或</a:t>
                      </a:r>
                      <a:r>
                        <a:rPr lang="zh-TW" sz="2400" kern="10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中藥士</a:t>
                      </a:r>
                      <a:r>
                        <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之前曾聘任中醫師、藥師、藥劑生駐店管理之中藥商。期滿三年以上，且其負責人及學徒經修習中藥課程達適當標準，領有證明文件者，即取得繼續經營中藥販賣及調劑業務之資格</a:t>
                      </a:r>
                      <a:r>
                        <a:rPr lang="zh-TW" sz="2400" kern="10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107369"/>
                  </a:ext>
                </a:extLst>
              </a:tr>
            </a:tbl>
          </a:graphicData>
        </a:graphic>
      </p:graphicFrame>
    </p:spTree>
    <p:extLst>
      <p:ext uri="{BB962C8B-B14F-4D97-AF65-F5344CB8AC3E}">
        <p14:creationId xmlns:p14="http://schemas.microsoft.com/office/powerpoint/2010/main" val="370604277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2775066433"/>
              </p:ext>
            </p:extLst>
          </p:nvPr>
        </p:nvGraphicFramePr>
        <p:xfrm>
          <a:off x="858982" y="495299"/>
          <a:ext cx="9384146" cy="5486400"/>
        </p:xfrm>
        <a:graphic>
          <a:graphicData uri="http://schemas.openxmlformats.org/drawingml/2006/table">
            <a:tbl>
              <a:tblPr>
                <a:tableStyleId>{5C22544A-7EE6-4342-B048-85BDC9FD1C3A}</a:tableStyleId>
              </a:tblPr>
              <a:tblGrid>
                <a:gridCol w="2003174">
                  <a:extLst>
                    <a:ext uri="{9D8B030D-6E8A-4147-A177-3AD203B41FA5}">
                      <a16:colId xmlns:a16="http://schemas.microsoft.com/office/drawing/2014/main" val="883724376"/>
                    </a:ext>
                  </a:extLst>
                </a:gridCol>
                <a:gridCol w="7380972">
                  <a:extLst>
                    <a:ext uri="{9D8B030D-6E8A-4147-A177-3AD203B41FA5}">
                      <a16:colId xmlns:a16="http://schemas.microsoft.com/office/drawing/2014/main" val="3722571509"/>
                    </a:ext>
                  </a:extLst>
                </a:gridCol>
              </a:tblGrid>
              <a:tr h="4333005">
                <a:tc>
                  <a:txBody>
                    <a:bodyPr/>
                    <a:lstStyle/>
                    <a:p>
                      <a:pPr algn="just">
                        <a:spcAft>
                          <a:spcPts val="0"/>
                        </a:spcAft>
                      </a:pPr>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現行藥事</a:t>
                      </a:r>
                      <a:r>
                        <a:rPr lang="zh-TW" sz="2000" kern="100" dirty="0" smtClean="0">
                          <a:effectLst/>
                          <a:latin typeface="標楷體" panose="03000509000000000000" pitchFamily="65" charset="-120"/>
                          <a:ea typeface="標楷體" panose="03000509000000000000" pitchFamily="65" charset="-120"/>
                          <a:cs typeface="Times New Roman" panose="02020603050405020304" pitchFamily="18" charset="0"/>
                        </a:rPr>
                        <a:t>法</a:t>
                      </a:r>
                      <a:endParaRPr lang="en-US" altLang="zh-TW" sz="200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2000" kern="100" dirty="0" smtClean="0">
                          <a:effectLst/>
                          <a:latin typeface="標楷體" panose="03000509000000000000" pitchFamily="65" charset="-120"/>
                          <a:ea typeface="標楷體" panose="03000509000000000000" pitchFamily="65" charset="-120"/>
                          <a:cs typeface="Times New Roman" panose="02020603050405020304" pitchFamily="18" charset="0"/>
                        </a:rPr>
                        <a:t>第</a:t>
                      </a: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103</a:t>
                      </a:r>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條</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I</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本法公布後，於六十三年五月三十一日前依規定換領中藥販賣</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業</a:t>
                      </a:r>
                      <a:endParaRPr lang="en-US" alt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altLang="en-US"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之</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藥商許可執照有案者，得繼續經營第十五條之中藥販賣業務。</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II</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八十二年二月五日前曾經中央衛生主管機關審核，予以列冊</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登</a:t>
                      </a:r>
                      <a:endParaRPr lang="en-US" alt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altLang="en-US"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記者</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，或領有經營中藥證明文件之中藥從業人員，並修習</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中藥</a:t>
                      </a:r>
                      <a:endParaRPr lang="en-US" alt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altLang="en-US"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課程</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達適當標準，得繼續經營中藥販賣業務。</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0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III</a:t>
                      </a:r>
                      <a:r>
                        <a:rPr lang="zh-TW" sz="2000" kern="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前項中藥販賣業務範圍包括︰中藥材及中藥製劑之輸入、</a:t>
                      </a:r>
                      <a:r>
                        <a:rPr lang="zh-TW" sz="2000" kern="0" dirty="0" smtClean="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輸出</a:t>
                      </a:r>
                      <a:endParaRPr lang="en-US" altLang="zh-TW" sz="2000" kern="0" dirty="0" smtClean="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altLang="en-US" sz="2000" kern="0" dirty="0" smtClean="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smtClean="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及</a:t>
                      </a:r>
                      <a:r>
                        <a:rPr lang="zh-TW" sz="2000" kern="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批發；中藥材及非屬中醫師處方藥品之</a:t>
                      </a:r>
                      <a:r>
                        <a:rPr lang="zh-TW" sz="2000" kern="0" dirty="0" smtClean="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零售</a:t>
                      </a:r>
                      <a:r>
                        <a:rPr lang="zh-TW" sz="2000" kern="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；不含毒劇</a:t>
                      </a:r>
                      <a:r>
                        <a:rPr lang="zh-TW" sz="2000" kern="0" dirty="0" smtClean="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中藥</a:t>
                      </a:r>
                      <a:endParaRPr lang="en-US" altLang="zh-TW" sz="2000" kern="0" dirty="0" smtClean="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altLang="en-US" sz="2000" kern="0" dirty="0" smtClean="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smtClean="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材</a:t>
                      </a:r>
                      <a:r>
                        <a:rPr lang="zh-TW" sz="2000" kern="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或依固有成方調配而成之傳統丸、散、膏</a:t>
                      </a:r>
                      <a:r>
                        <a:rPr lang="zh-TW" sz="2000" kern="0" dirty="0" smtClean="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、丹</a:t>
                      </a:r>
                      <a:r>
                        <a:rPr lang="zh-TW" sz="2000" kern="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、及煎藥。</a:t>
                      </a:r>
                      <a:endParaRPr lang="zh-TW" sz="2000" kern="10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IV</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上述人員、中醫師檢定考試及格或在未設</a:t>
                      </a:r>
                      <a:r>
                        <a:rPr lang="zh-TW" sz="2000" kern="0" dirty="0">
                          <a:solidFill>
                            <a:schemeClr val="accent2">
                              <a:lumMod val="50000"/>
                            </a:schemeClr>
                          </a:solidFill>
                          <a:effectLst/>
                          <a:latin typeface="標楷體" panose="03000509000000000000" pitchFamily="65" charset="-120"/>
                          <a:ea typeface="標楷體" panose="03000509000000000000" pitchFamily="65" charset="-120"/>
                          <a:cs typeface="Times New Roman" panose="02020603050405020304" pitchFamily="18" charset="0"/>
                        </a:rPr>
                        <a:t>中藥師</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之前曾聘任中醫師、藥師及藥劑生駐店管理之中藥商期滿三年以上之負責人，經修習中藥課程達適當標準，領有地方衛生主管機關證明文件；</a:t>
                      </a:r>
                      <a:r>
                        <a:rPr lang="zh-TW" sz="2000" kern="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並經</a:t>
                      </a:r>
                      <a:r>
                        <a:rPr lang="zh-TW" sz="2000" kern="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國家考試及格</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者，其</a:t>
                      </a:r>
                      <a:r>
                        <a:rPr lang="zh-TW" sz="2000" kern="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業務範圍</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如左︰</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304800" algn="just">
                        <a:spcAft>
                          <a:spcPts val="0"/>
                        </a:spcAft>
                      </a:pP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一、中藥材及中藥製劑之輸入、輸出及批發。</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304800" algn="just">
                        <a:spcAft>
                          <a:spcPts val="0"/>
                        </a:spcAft>
                      </a:pPr>
                      <a:r>
                        <a:rPr lang="en-US"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二、中藥材及非屬中醫師處方藥品之零售。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304800" algn="just">
                        <a:spcAft>
                          <a:spcPts val="0"/>
                        </a:spcAft>
                      </a:pP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三、不含毒劇中藥材或依固有成方調配而成之傳統丸、散、膏</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indent="-304800" algn="just">
                        <a:spcAft>
                          <a:spcPts val="0"/>
                        </a:spcAft>
                      </a:pPr>
                      <a:r>
                        <a:rPr lang="zh-TW" altLang="en-US"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丹</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、及煎藥。</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304800" algn="just">
                        <a:spcAft>
                          <a:spcPts val="0"/>
                        </a:spcAft>
                      </a:pPr>
                      <a:r>
                        <a:rPr lang="zh-TW" altLang="en-US"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四</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、中醫師處方藥品之調劑</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indent="-304800" algn="just">
                        <a:spcAft>
                          <a:spcPts val="0"/>
                        </a:spcAft>
                      </a:pPr>
                      <a:r>
                        <a:rPr lang="en-US" sz="2000" kern="100" dirty="0" smtClean="0">
                          <a:effectLst/>
                          <a:latin typeface="標楷體" panose="03000509000000000000" pitchFamily="65" charset="-120"/>
                          <a:ea typeface="標楷體" panose="03000509000000000000" pitchFamily="65" charset="-120"/>
                          <a:cs typeface="Times New Roman" panose="02020603050405020304" pitchFamily="18" charset="0"/>
                        </a:rPr>
                        <a:t>V</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前項考試，由</a:t>
                      </a:r>
                      <a:r>
                        <a:rPr lang="zh-TW" sz="2000" kern="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考試</a:t>
                      </a:r>
                      <a:r>
                        <a:rPr lang="zh-TW" sz="2000" kern="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院會同</a:t>
                      </a:r>
                      <a:r>
                        <a:rPr lang="zh-TW" sz="2000" kern="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行政院</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定之。</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7402078"/>
                  </a:ext>
                </a:extLst>
              </a:tr>
            </a:tbl>
          </a:graphicData>
        </a:graphic>
      </p:graphicFrame>
    </p:spTree>
    <p:extLst>
      <p:ext uri="{BB962C8B-B14F-4D97-AF65-F5344CB8AC3E}">
        <p14:creationId xmlns:p14="http://schemas.microsoft.com/office/powerpoint/2010/main" val="220360091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6" name="图片 5">
            <a:extLst>
              <a:ext uri="{FF2B5EF4-FFF2-40B4-BE49-F238E27FC236}">
                <a16:creationId xmlns:a16="http://schemas.microsoft.com/office/drawing/2014/main" id="{FC7155E2-D6E9-4583-AFEF-78FBA74A5A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9000"/>
            <a:ext cx="2906487" cy="4200129"/>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2" y="35573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2" name="矩形 1">
            <a:extLst>
              <a:ext uri="{FF2B5EF4-FFF2-40B4-BE49-F238E27FC236}">
                <a16:creationId xmlns:a16="http://schemas.microsoft.com/office/drawing/2014/main" id="{3EE1D50C-2B3A-4D8D-ABF7-0D4A1E720AC4}"/>
              </a:ext>
            </a:extLst>
          </p:cNvPr>
          <p:cNvSpPr/>
          <p:nvPr/>
        </p:nvSpPr>
        <p:spPr>
          <a:xfrm>
            <a:off x="3832866" y="297712"/>
            <a:ext cx="4781550" cy="608182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25" name="图片 24">
            <a:extLst>
              <a:ext uri="{FF2B5EF4-FFF2-40B4-BE49-F238E27FC236}">
                <a16:creationId xmlns:a16="http://schemas.microsoft.com/office/drawing/2014/main" id="{94169AAC-310A-428D-A9D6-3DAD2DEBC70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090926" y="2062197"/>
            <a:ext cx="3648872" cy="5317972"/>
          </a:xfrm>
          <a:prstGeom prst="rect">
            <a:avLst/>
          </a:prstGeom>
        </p:spPr>
      </p:pic>
      <p:grpSp>
        <p:nvGrpSpPr>
          <p:cNvPr id="27" name="组合 26">
            <a:extLst>
              <a:ext uri="{FF2B5EF4-FFF2-40B4-BE49-F238E27FC236}">
                <a16:creationId xmlns:a16="http://schemas.microsoft.com/office/drawing/2014/main" id="{E35ABEF5-D92D-4B90-A4B1-A43F43233C5B}"/>
              </a:ext>
            </a:extLst>
          </p:cNvPr>
          <p:cNvGrpSpPr/>
          <p:nvPr/>
        </p:nvGrpSpPr>
        <p:grpSpPr>
          <a:xfrm>
            <a:off x="4150670" y="467833"/>
            <a:ext cx="1748217" cy="5377357"/>
            <a:chOff x="5670395" y="221845"/>
            <a:chExt cx="1748217" cy="5377357"/>
          </a:xfrm>
        </p:grpSpPr>
        <p:sp>
          <p:nvSpPr>
            <p:cNvPr id="29" name="文本框 28">
              <a:extLst>
                <a:ext uri="{FF2B5EF4-FFF2-40B4-BE49-F238E27FC236}">
                  <a16:creationId xmlns:a16="http://schemas.microsoft.com/office/drawing/2014/main" id="{45887FC1-CCCA-49F6-AB59-49B7A9B26B49}"/>
                </a:ext>
              </a:extLst>
            </p:cNvPr>
            <p:cNvSpPr txBox="1"/>
            <p:nvPr/>
          </p:nvSpPr>
          <p:spPr>
            <a:xfrm>
              <a:off x="5670395" y="1423324"/>
              <a:ext cx="923330" cy="4175878"/>
            </a:xfrm>
            <a:prstGeom prst="rect">
              <a:avLst/>
            </a:prstGeom>
            <a:noFill/>
          </p:spPr>
          <p:txBody>
            <a:bodyPr vert="eaVert" wrap="square" rtlCol="0">
              <a:spAutoFit/>
            </a:bodyPr>
            <a:lstStyle/>
            <a:p>
              <a:r>
                <a:rPr lang="zh-CN" altLang="en-US" sz="4800" dirty="0">
                  <a:solidFill>
                    <a:srgbClr val="222322"/>
                  </a:solidFill>
                  <a:latin typeface="標楷體" panose="03000509000000000000" pitchFamily="65" charset="-120"/>
                  <a:ea typeface="標楷體" panose="03000509000000000000" pitchFamily="65" charset="-120"/>
                </a:rPr>
                <a:t>第四章</a:t>
              </a:r>
            </a:p>
          </p:txBody>
        </p:sp>
        <p:sp>
          <p:nvSpPr>
            <p:cNvPr id="31" name="文本框 34">
              <a:extLst>
                <a:ext uri="{FF2B5EF4-FFF2-40B4-BE49-F238E27FC236}">
                  <a16:creationId xmlns:a16="http://schemas.microsoft.com/office/drawing/2014/main" id="{3A715AA8-CF8C-4B4E-80A6-BCC40BC7E15C}"/>
                </a:ext>
              </a:extLst>
            </p:cNvPr>
            <p:cNvSpPr txBox="1"/>
            <p:nvPr/>
          </p:nvSpPr>
          <p:spPr>
            <a:xfrm>
              <a:off x="6694782" y="221845"/>
              <a:ext cx="723830" cy="3785652"/>
            </a:xfrm>
            <a:prstGeom prst="rect">
              <a:avLst/>
            </a:prstGeom>
            <a:noFill/>
          </p:spPr>
          <p:txBody>
            <a:bodyPr vert="horz" wrap="square" lIns="91440" tIns="45720" rIns="91440" bIns="45720" numCol="1"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eaLnBrk="0"/>
              <a:r>
                <a:rPr lang="zh-TW" altLang="en-US" sz="2400" b="1" dirty="0">
                  <a:solidFill>
                    <a:srgbClr val="222322"/>
                  </a:solidFill>
                  <a:latin typeface="標楷體" panose="03000509000000000000" pitchFamily="65" charset="-120"/>
                  <a:ea typeface="標楷體" panose="03000509000000000000" pitchFamily="65" charset="-120"/>
                </a:rPr>
                <a:t>制度裂縫下的專業困境</a:t>
              </a:r>
              <a:endParaRPr lang="ko-KR" altLang="en-US" sz="2800" dirty="0">
                <a:solidFill>
                  <a:srgbClr val="222322"/>
                </a:solidFill>
              </a:endParaRPr>
            </a:p>
          </p:txBody>
        </p:sp>
      </p:grpSp>
      <p:pic>
        <p:nvPicPr>
          <p:cNvPr id="42" name="图片 41">
            <a:extLst>
              <a:ext uri="{FF2B5EF4-FFF2-40B4-BE49-F238E27FC236}">
                <a16:creationId xmlns:a16="http://schemas.microsoft.com/office/drawing/2014/main" id="{29F10A58-CE1D-4534-83F9-6F9563E4DEF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441493" y="250323"/>
            <a:ext cx="2906487" cy="1494504"/>
          </a:xfrm>
          <a:prstGeom prst="rect">
            <a:avLst/>
          </a:prstGeom>
        </p:spPr>
      </p:pic>
      <p:pic>
        <p:nvPicPr>
          <p:cNvPr id="3" name="圖片 2"/>
          <p:cNvPicPr>
            <a:picLocks noChangeAspect="1"/>
          </p:cNvPicPr>
          <p:nvPr/>
        </p:nvPicPr>
        <p:blipFill>
          <a:blip r:embed="rId9"/>
          <a:stretch>
            <a:fillRect/>
          </a:stretch>
        </p:blipFill>
        <p:spPr>
          <a:xfrm>
            <a:off x="5767571" y="3690966"/>
            <a:ext cx="646232" cy="2688569"/>
          </a:xfrm>
          <a:prstGeom prst="rect">
            <a:avLst/>
          </a:prstGeom>
        </p:spPr>
      </p:pic>
    </p:spTree>
    <p:extLst>
      <p:ext uri="{BB962C8B-B14F-4D97-AF65-F5344CB8AC3E}">
        <p14:creationId xmlns:p14="http://schemas.microsoft.com/office/powerpoint/2010/main" val="127524405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57692"/>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5" y="377396"/>
            <a:ext cx="3526530" cy="707886"/>
          </a:xfrm>
          <a:prstGeom prst="rect">
            <a:avLst/>
          </a:prstGeom>
          <a:noFill/>
        </p:spPr>
        <p:txBody>
          <a:bodyPr wrap="square" rtlCol="0">
            <a:spAutoFit/>
          </a:bodyPr>
          <a:lstStyle/>
          <a:p>
            <a:pPr marL="571500" indent="-571500">
              <a:buFont typeface="Arial" panose="020B0604020202020204" pitchFamily="34" charset="0"/>
              <a:buChar char="•"/>
            </a:pPr>
            <a:r>
              <a:rPr lang="zh-TW" altLang="en-US" sz="4000" b="1" dirty="0" smtClean="0">
                <a:solidFill>
                  <a:srgbClr val="222322"/>
                </a:solidFill>
                <a:latin typeface="標楷體" panose="03000509000000000000" pitchFamily="65" charset="-120"/>
                <a:ea typeface="標楷體" panose="03000509000000000000" pitchFamily="65" charset="-120"/>
              </a:rPr>
              <a:t>議題研討</a:t>
            </a:r>
            <a:endParaRPr lang="zh-CN" altLang="en-US" sz="4000" b="1" dirty="0">
              <a:solidFill>
                <a:srgbClr val="222322"/>
              </a:solidFill>
              <a:latin typeface="標楷體" panose="03000509000000000000" pitchFamily="65" charset="-120"/>
              <a:ea typeface="標楷體" panose="03000509000000000000" pitchFamily="65" charset="-120"/>
            </a:endParaRPr>
          </a:p>
        </p:txBody>
      </p:sp>
      <p:sp>
        <p:nvSpPr>
          <p:cNvPr id="2" name="矩形 1">
            <a:extLst>
              <a:ext uri="{FF2B5EF4-FFF2-40B4-BE49-F238E27FC236}">
                <a16:creationId xmlns:a16="http://schemas.microsoft.com/office/drawing/2014/main" id="{C53B6638-005D-471B-B769-86D60796B43B}"/>
              </a:ext>
            </a:extLst>
          </p:cNvPr>
          <p:cNvSpPr/>
          <p:nvPr/>
        </p:nvSpPr>
        <p:spPr>
          <a:xfrm>
            <a:off x="-20174" y="1977670"/>
            <a:ext cx="6419849" cy="2628900"/>
          </a:xfrm>
          <a:prstGeom prst="rect">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矩形 8">
            <a:extLst>
              <a:ext uri="{FF2B5EF4-FFF2-40B4-BE49-F238E27FC236}">
                <a16:creationId xmlns:a16="http://schemas.microsoft.com/office/drawing/2014/main" id="{71C7936D-D19A-4CCE-9A29-D38B1220442C}"/>
              </a:ext>
            </a:extLst>
          </p:cNvPr>
          <p:cNvSpPr/>
          <p:nvPr/>
        </p:nvSpPr>
        <p:spPr>
          <a:xfrm>
            <a:off x="6972300" y="3619500"/>
            <a:ext cx="5219700" cy="2628900"/>
          </a:xfrm>
          <a:prstGeom prst="rect">
            <a:avLst/>
          </a:prstGeom>
          <a:solidFill>
            <a:srgbClr val="EDED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0" name="图片 9">
            <a:extLst>
              <a:ext uri="{FF2B5EF4-FFF2-40B4-BE49-F238E27FC236}">
                <a16:creationId xmlns:a16="http://schemas.microsoft.com/office/drawing/2014/main" id="{5083674E-0DB2-488E-B34E-B4D2037D1AD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9586" t="44914"/>
          <a:stretch/>
        </p:blipFill>
        <p:spPr>
          <a:xfrm flipH="1">
            <a:off x="-2" y="1653664"/>
            <a:ext cx="1804968" cy="2628900"/>
          </a:xfrm>
          <a:prstGeom prst="rect">
            <a:avLst/>
          </a:prstGeom>
        </p:spPr>
      </p:pic>
      <p:pic>
        <p:nvPicPr>
          <p:cNvPr id="13" name="图片 12">
            <a:extLst>
              <a:ext uri="{FF2B5EF4-FFF2-40B4-BE49-F238E27FC236}">
                <a16:creationId xmlns:a16="http://schemas.microsoft.com/office/drawing/2014/main" id="{473FBD16-1661-4951-9D26-3DEAA404E9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65917" y="3780828"/>
            <a:ext cx="2125390" cy="3097605"/>
          </a:xfrm>
          <a:prstGeom prst="rect">
            <a:avLst/>
          </a:prstGeom>
        </p:spPr>
      </p:pic>
      <p:sp>
        <p:nvSpPr>
          <p:cNvPr id="16" name="文本框 22">
            <a:extLst>
              <a:ext uri="{FF2B5EF4-FFF2-40B4-BE49-F238E27FC236}">
                <a16:creationId xmlns:a16="http://schemas.microsoft.com/office/drawing/2014/main" id="{24C3E5CF-16B7-4303-A209-4395403A01B5}"/>
              </a:ext>
            </a:extLst>
          </p:cNvPr>
          <p:cNvSpPr txBox="1">
            <a:spLocks noChangeArrowheads="1"/>
          </p:cNvSpPr>
          <p:nvPr/>
        </p:nvSpPr>
        <p:spPr bwMode="auto">
          <a:xfrm>
            <a:off x="1469141" y="1881932"/>
            <a:ext cx="4647034"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思源宋体 CN Medium" pitchFamily="18" charset="-122"/>
                <a:ea typeface="思源宋体 CN Medium" pitchFamily="18" charset="-122"/>
              </a:defRPr>
            </a:lvl1pPr>
            <a:lvl2pPr marL="742950" indent="-285750">
              <a:defRPr>
                <a:solidFill>
                  <a:schemeClr val="tx1"/>
                </a:solidFill>
                <a:latin typeface="思源宋体 CN Medium" pitchFamily="18" charset="-122"/>
                <a:ea typeface="思源宋体 CN Medium" pitchFamily="18" charset="-122"/>
              </a:defRPr>
            </a:lvl2pPr>
            <a:lvl3pPr marL="1143000" indent="-228600">
              <a:defRPr>
                <a:solidFill>
                  <a:schemeClr val="tx1"/>
                </a:solidFill>
                <a:latin typeface="思源宋体 CN Medium" pitchFamily="18" charset="-122"/>
                <a:ea typeface="思源宋体 CN Medium" pitchFamily="18" charset="-122"/>
              </a:defRPr>
            </a:lvl3pPr>
            <a:lvl4pPr marL="1600200" indent="-228600">
              <a:defRPr>
                <a:solidFill>
                  <a:schemeClr val="tx1"/>
                </a:solidFill>
                <a:latin typeface="思源宋体 CN Medium" pitchFamily="18" charset="-122"/>
                <a:ea typeface="思源宋体 CN Medium" pitchFamily="18" charset="-122"/>
              </a:defRPr>
            </a:lvl4pPr>
            <a:lvl5pPr marL="2057400" indent="-228600">
              <a:defRPr>
                <a:solidFill>
                  <a:schemeClr val="tx1"/>
                </a:solidFill>
                <a:latin typeface="思源宋体 CN Medium" pitchFamily="18" charset="-122"/>
                <a:ea typeface="思源宋体 CN Medium" pitchFamily="18" charset="-122"/>
              </a:defRPr>
            </a:lvl5pPr>
            <a:lvl6pPr marL="25146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6pPr>
            <a:lvl7pPr marL="29718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7pPr>
            <a:lvl8pPr marL="34290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8pPr>
            <a:lvl9pPr marL="38862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9pPr>
          </a:lstStyle>
          <a:p>
            <a:pPr eaLnBrk="1" hangingPunct="1"/>
            <a:r>
              <a:rPr lang="zh-TW" altLang="en-US" sz="2800" b="1" dirty="0" smtClean="0">
                <a:solidFill>
                  <a:srgbClr val="222322"/>
                </a:solidFill>
                <a:latin typeface="標楷體" panose="03000509000000000000" pitchFamily="65" charset="-120"/>
                <a:ea typeface="標楷體" panose="03000509000000000000" pitchFamily="65" charset="-120"/>
              </a:rPr>
              <a:t>一、台灣的藥師對這樣重大的制度改變準備好了嗎</a:t>
            </a:r>
            <a:r>
              <a:rPr lang="en-US" altLang="zh-TW" sz="2800" b="1" dirty="0" smtClean="0">
                <a:solidFill>
                  <a:srgbClr val="222322"/>
                </a:solidFill>
                <a:latin typeface="標楷體" panose="03000509000000000000" pitchFamily="65" charset="-120"/>
                <a:ea typeface="標楷體" panose="03000509000000000000" pitchFamily="65" charset="-120"/>
              </a:rPr>
              <a:t>?</a:t>
            </a:r>
          </a:p>
          <a:p>
            <a:pPr eaLnBrk="1" hangingPunct="1"/>
            <a:endParaRPr lang="zh-CN" altLang="en-US" sz="2000" b="1" dirty="0">
              <a:solidFill>
                <a:srgbClr val="222322"/>
              </a:solidFill>
              <a:latin typeface="+mn-ea"/>
              <a:ea typeface="+mn-ea"/>
            </a:endParaRPr>
          </a:p>
        </p:txBody>
      </p:sp>
      <p:sp>
        <p:nvSpPr>
          <p:cNvPr id="22" name="文本框 22">
            <a:extLst>
              <a:ext uri="{FF2B5EF4-FFF2-40B4-BE49-F238E27FC236}">
                <a16:creationId xmlns:a16="http://schemas.microsoft.com/office/drawing/2014/main" id="{5A5BD222-CDDE-4D4D-BB24-3DD54FFD0849}"/>
              </a:ext>
            </a:extLst>
          </p:cNvPr>
          <p:cNvSpPr txBox="1">
            <a:spLocks noChangeArrowheads="1"/>
          </p:cNvSpPr>
          <p:nvPr/>
        </p:nvSpPr>
        <p:spPr bwMode="auto">
          <a:xfrm>
            <a:off x="6876406" y="3780828"/>
            <a:ext cx="4971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思源宋体 CN Medium" pitchFamily="18" charset="-122"/>
                <a:ea typeface="思源宋体 CN Medium" pitchFamily="18" charset="-122"/>
              </a:defRPr>
            </a:lvl1pPr>
            <a:lvl2pPr marL="742950" indent="-285750">
              <a:defRPr>
                <a:solidFill>
                  <a:schemeClr val="tx1"/>
                </a:solidFill>
                <a:latin typeface="思源宋体 CN Medium" pitchFamily="18" charset="-122"/>
                <a:ea typeface="思源宋体 CN Medium" pitchFamily="18" charset="-122"/>
              </a:defRPr>
            </a:lvl2pPr>
            <a:lvl3pPr marL="1143000" indent="-228600">
              <a:defRPr>
                <a:solidFill>
                  <a:schemeClr val="tx1"/>
                </a:solidFill>
                <a:latin typeface="思源宋体 CN Medium" pitchFamily="18" charset="-122"/>
                <a:ea typeface="思源宋体 CN Medium" pitchFamily="18" charset="-122"/>
              </a:defRPr>
            </a:lvl3pPr>
            <a:lvl4pPr marL="1600200" indent="-228600">
              <a:defRPr>
                <a:solidFill>
                  <a:schemeClr val="tx1"/>
                </a:solidFill>
                <a:latin typeface="思源宋体 CN Medium" pitchFamily="18" charset="-122"/>
                <a:ea typeface="思源宋体 CN Medium" pitchFamily="18" charset="-122"/>
              </a:defRPr>
            </a:lvl4pPr>
            <a:lvl5pPr marL="2057400" indent="-228600">
              <a:defRPr>
                <a:solidFill>
                  <a:schemeClr val="tx1"/>
                </a:solidFill>
                <a:latin typeface="思源宋体 CN Medium" pitchFamily="18" charset="-122"/>
                <a:ea typeface="思源宋体 CN Medium" pitchFamily="18" charset="-122"/>
              </a:defRPr>
            </a:lvl5pPr>
            <a:lvl6pPr marL="25146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6pPr>
            <a:lvl7pPr marL="29718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7pPr>
            <a:lvl8pPr marL="34290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8pPr>
            <a:lvl9pPr marL="3886200" indent="-228600" defTabSz="457200" fontAlgn="base">
              <a:spcBef>
                <a:spcPct val="0"/>
              </a:spcBef>
              <a:spcAft>
                <a:spcPct val="0"/>
              </a:spcAft>
              <a:defRPr>
                <a:solidFill>
                  <a:schemeClr val="tx1"/>
                </a:solidFill>
                <a:latin typeface="思源宋体 CN Medium" pitchFamily="18" charset="-122"/>
                <a:ea typeface="思源宋体 CN Medium" pitchFamily="18" charset="-122"/>
              </a:defRPr>
            </a:lvl9pPr>
          </a:lstStyle>
          <a:p>
            <a:pPr eaLnBrk="1" hangingPunct="1"/>
            <a:r>
              <a:rPr lang="zh-TW" altLang="en-US" sz="2800" b="1" dirty="0" smtClean="0">
                <a:solidFill>
                  <a:srgbClr val="222322"/>
                </a:solidFill>
                <a:latin typeface="標楷體" panose="03000509000000000000" pitchFamily="65" charset="-120"/>
                <a:ea typeface="標楷體" panose="03000509000000000000" pitchFamily="65" charset="-120"/>
              </a:rPr>
              <a:t>二、藥師們將來的業務衝擊</a:t>
            </a:r>
            <a:endParaRPr lang="zh-CN" altLang="en-US" sz="2800" b="1" dirty="0">
              <a:solidFill>
                <a:srgbClr val="222322"/>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36640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1158054716"/>
              </p:ext>
            </p:extLst>
          </p:nvPr>
        </p:nvGraphicFramePr>
        <p:xfrm>
          <a:off x="813708" y="1124065"/>
          <a:ext cx="9617528" cy="4389120"/>
        </p:xfrm>
        <a:graphic>
          <a:graphicData uri="http://schemas.openxmlformats.org/drawingml/2006/table">
            <a:tbl>
              <a:tblPr>
                <a:tableStyleId>{5C22544A-7EE6-4342-B048-85BDC9FD1C3A}</a:tableStyleId>
              </a:tblPr>
              <a:tblGrid>
                <a:gridCol w="2533238">
                  <a:extLst>
                    <a:ext uri="{9D8B030D-6E8A-4147-A177-3AD203B41FA5}">
                      <a16:colId xmlns:a16="http://schemas.microsoft.com/office/drawing/2014/main" val="61754725"/>
                    </a:ext>
                  </a:extLst>
                </a:gridCol>
                <a:gridCol w="7084290">
                  <a:extLst>
                    <a:ext uri="{9D8B030D-6E8A-4147-A177-3AD203B41FA5}">
                      <a16:colId xmlns:a16="http://schemas.microsoft.com/office/drawing/2014/main" val="3636168045"/>
                    </a:ext>
                  </a:extLst>
                </a:gridCol>
              </a:tblGrid>
              <a:tr h="4287863">
                <a:tc>
                  <a:txBody>
                    <a:bodyPr/>
                    <a:lstStyle/>
                    <a:p>
                      <a:pPr algn="just">
                        <a:spcAft>
                          <a:spcPts val="0"/>
                        </a:spcAft>
                      </a:pP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審查會通過條文</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本法公布後，於</a:t>
                      </a:r>
                      <a:r>
                        <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六十三年五月三十一</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日前依規定換領中藥販賣業之藥商許可執照有案者，得繼續經營中藥販賣業務，</a:t>
                      </a:r>
                      <a:r>
                        <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並適用第十五條之調劑業務</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p>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II</a:t>
                      </a:r>
                      <a:r>
                        <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八十二年二月五日</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前曾經中央衛生主管機關審核，予以</a:t>
                      </a:r>
                      <a:r>
                        <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列冊</a:t>
                      </a:r>
                      <a:r>
                        <a:rPr lang="zh-TW" sz="2400" kern="100" dirty="0">
                          <a:effectLst/>
                          <a:latin typeface="標楷體" panose="03000509000000000000" pitchFamily="65" charset="-120"/>
                          <a:ea typeface="標楷體" panose="03000509000000000000" pitchFamily="65" charset="-120"/>
                          <a:cs typeface="Times New Roman" panose="02020603050405020304" pitchFamily="18" charset="0"/>
                        </a:rPr>
                        <a:t>登記者，或領有經營中藥證明文件之中藥從業人員，並修習中藥課程達適當標準，得繼續經營中藥販賣業務。</a:t>
                      </a:r>
                    </a:p>
                    <a:p>
                      <a:pPr algn="just">
                        <a:spcAft>
                          <a:spcPts val="0"/>
                        </a:spcAft>
                      </a:pPr>
                      <a:r>
                        <a:rPr lang="en-US" sz="2400" kern="100" dirty="0">
                          <a:effectLst/>
                          <a:latin typeface="標楷體" panose="03000509000000000000" pitchFamily="65" charset="-120"/>
                          <a:ea typeface="標楷體" panose="03000509000000000000" pitchFamily="65" charset="-120"/>
                          <a:cs typeface="Times New Roman" panose="02020603050405020304" pitchFamily="18" charset="0"/>
                        </a:rPr>
                        <a:t>III</a:t>
                      </a:r>
                      <a:r>
                        <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在未設</a:t>
                      </a:r>
                      <a:r>
                        <a:rPr lang="zh-TW" sz="2400" kern="10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中藥師</a:t>
                      </a:r>
                      <a:r>
                        <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或</a:t>
                      </a:r>
                      <a:r>
                        <a:rPr lang="zh-TW" sz="2400" kern="10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中藥士</a:t>
                      </a:r>
                      <a:r>
                        <a:rPr lang="zh-TW" sz="24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之前曾聘任中醫師、藥師、藥劑生駐店管理之中藥商。期滿三年以上，且其負責人及學徒經修習中藥課程達適當標準，領有證明文件者，即取得繼續經營中藥販賣及調劑業務之資格。</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107369"/>
                  </a:ext>
                </a:extLst>
              </a:tr>
            </a:tbl>
          </a:graphicData>
        </a:graphic>
      </p:graphicFrame>
    </p:spTree>
    <p:extLst>
      <p:ext uri="{BB962C8B-B14F-4D97-AF65-F5344CB8AC3E}">
        <p14:creationId xmlns:p14="http://schemas.microsoft.com/office/powerpoint/2010/main" val="77322483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3198033872"/>
              </p:ext>
            </p:extLst>
          </p:nvPr>
        </p:nvGraphicFramePr>
        <p:xfrm>
          <a:off x="858982" y="495299"/>
          <a:ext cx="9384146" cy="5791200"/>
        </p:xfrm>
        <a:graphic>
          <a:graphicData uri="http://schemas.openxmlformats.org/drawingml/2006/table">
            <a:tbl>
              <a:tblPr>
                <a:tableStyleId>{5C22544A-7EE6-4342-B048-85BDC9FD1C3A}</a:tableStyleId>
              </a:tblPr>
              <a:tblGrid>
                <a:gridCol w="2003174">
                  <a:extLst>
                    <a:ext uri="{9D8B030D-6E8A-4147-A177-3AD203B41FA5}">
                      <a16:colId xmlns:a16="http://schemas.microsoft.com/office/drawing/2014/main" val="883724376"/>
                    </a:ext>
                  </a:extLst>
                </a:gridCol>
                <a:gridCol w="7380972">
                  <a:extLst>
                    <a:ext uri="{9D8B030D-6E8A-4147-A177-3AD203B41FA5}">
                      <a16:colId xmlns:a16="http://schemas.microsoft.com/office/drawing/2014/main" val="3722571509"/>
                    </a:ext>
                  </a:extLst>
                </a:gridCol>
              </a:tblGrid>
              <a:tr h="4333005">
                <a:tc>
                  <a:txBody>
                    <a:bodyPr/>
                    <a:lstStyle/>
                    <a:p>
                      <a:pPr algn="just">
                        <a:spcAft>
                          <a:spcPts val="0"/>
                        </a:spcAft>
                      </a:pPr>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現行藥事</a:t>
                      </a:r>
                      <a:r>
                        <a:rPr lang="zh-TW" sz="2000" kern="100" dirty="0" smtClean="0">
                          <a:effectLst/>
                          <a:latin typeface="標楷體" panose="03000509000000000000" pitchFamily="65" charset="-120"/>
                          <a:ea typeface="標楷體" panose="03000509000000000000" pitchFamily="65" charset="-120"/>
                          <a:cs typeface="Times New Roman" panose="02020603050405020304" pitchFamily="18" charset="0"/>
                        </a:rPr>
                        <a:t>法</a:t>
                      </a:r>
                      <a:endParaRPr lang="en-US" altLang="zh-TW" sz="2000" kern="100" dirty="0" smtClean="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sz="2000" kern="100" dirty="0" smtClean="0">
                          <a:effectLst/>
                          <a:latin typeface="標楷體" panose="03000509000000000000" pitchFamily="65" charset="-120"/>
                          <a:ea typeface="標楷體" panose="03000509000000000000" pitchFamily="65" charset="-120"/>
                          <a:cs typeface="Times New Roman" panose="02020603050405020304" pitchFamily="18" charset="0"/>
                        </a:rPr>
                        <a:t>第</a:t>
                      </a: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103</a:t>
                      </a:r>
                      <a:r>
                        <a:rPr lang="zh-TW" sz="2000" kern="100" dirty="0">
                          <a:effectLst/>
                          <a:latin typeface="標楷體" panose="03000509000000000000" pitchFamily="65" charset="-120"/>
                          <a:ea typeface="標楷體" panose="03000509000000000000" pitchFamily="65" charset="-120"/>
                          <a:cs typeface="Times New Roman" panose="02020603050405020304" pitchFamily="18" charset="0"/>
                        </a:rPr>
                        <a:t>條</a:t>
                      </a: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just">
                        <a:spcAft>
                          <a:spcPts val="0"/>
                        </a:spcAft>
                      </a:pPr>
                      <a:r>
                        <a:rPr lang="en-US"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I</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本法公布後，於六十三年五月三十一日前依規定換領中藥販賣</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業</a:t>
                      </a:r>
                      <a:endParaRPr lang="en-US" alt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altLang="en-US"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之</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藥商許可執照有案者，得繼續經營第十五條之中藥販賣業務。</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II</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八十二年二月五日前曾經中央衛生主管機關審核，予以列冊</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登</a:t>
                      </a:r>
                      <a:endParaRPr lang="en-US" alt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altLang="en-US"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記者</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，或領有經營中藥證明文件之中藥從業人員，並修習</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中藥</a:t>
                      </a:r>
                      <a:endParaRPr lang="en-US" alt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altLang="en-US"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課程</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達適當標準，得繼續經營中藥販賣業務。</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0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III</a:t>
                      </a:r>
                      <a:r>
                        <a:rPr lang="zh-TW" sz="2000" kern="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前項中藥販賣業務範圍包括︰中藥材及中藥製劑之輸入、</a:t>
                      </a:r>
                      <a:r>
                        <a:rPr lang="zh-TW" sz="2000" kern="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輸出</a:t>
                      </a:r>
                      <a:endParaRPr lang="en-US" altLang="zh-TW" sz="2000" kern="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altLang="en-US" sz="2000" kern="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及</a:t>
                      </a:r>
                      <a:r>
                        <a:rPr lang="zh-TW" sz="2000" kern="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批發；中藥材及非屬中醫師處方藥品之零</a:t>
                      </a:r>
                      <a:endParaRPr lang="zh-TW" sz="20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altLang="en-US" sz="2000" kern="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售</a:t>
                      </a:r>
                      <a:r>
                        <a:rPr lang="zh-TW" sz="2000" kern="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；不含毒劇中藥材或依固有成方調配而成之傳統丸、散、膏</a:t>
                      </a:r>
                      <a:r>
                        <a:rPr lang="zh-TW" sz="2000" kern="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000" kern="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altLang="en-US" sz="2000" kern="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丹</a:t>
                      </a:r>
                      <a:r>
                        <a:rPr lang="zh-TW" sz="2000" kern="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、及煎藥。</a:t>
                      </a:r>
                      <a:endParaRPr lang="zh-TW" sz="200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sz="2000" kern="100" dirty="0">
                          <a:effectLst/>
                          <a:latin typeface="標楷體" panose="03000509000000000000" pitchFamily="65" charset="-120"/>
                          <a:ea typeface="標楷體" panose="03000509000000000000" pitchFamily="65" charset="-120"/>
                          <a:cs typeface="Times New Roman" panose="02020603050405020304" pitchFamily="18" charset="0"/>
                        </a:rPr>
                        <a:t>IV</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上述人員、中醫師檢定考試及格或在未設</a:t>
                      </a:r>
                      <a:r>
                        <a:rPr lang="zh-TW" sz="2000" kern="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中藥師</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之前曾聘任中醫師、藥師及藥劑生駐店管理之中藥商期滿三年以上之負責人，經修習中藥課程達適當標準，領有地方衛生主管機關證明文件；</a:t>
                      </a:r>
                      <a:r>
                        <a:rPr lang="zh-TW" sz="2000" kern="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並經國家考試及格</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者，其</a:t>
                      </a:r>
                      <a:r>
                        <a:rPr lang="zh-TW" sz="2000" kern="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業務範圍</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如左︰</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304800" algn="just">
                        <a:spcAft>
                          <a:spcPts val="0"/>
                        </a:spcAft>
                      </a:pP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一、中藥材及中藥製劑之輸入、輸出及批發。</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304800" algn="just">
                        <a:spcAft>
                          <a:spcPts val="0"/>
                        </a:spcAft>
                      </a:pPr>
                      <a:r>
                        <a:rPr lang="en-US"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二、中藥材及非屬中醫師處方藥品之零售。</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304800" algn="just">
                        <a:spcAft>
                          <a:spcPts val="0"/>
                        </a:spcAft>
                      </a:pP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三、不含毒劇中藥材或依固有成方調配而成之傳統丸、散、膏</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indent="-304800" algn="just">
                        <a:spcAft>
                          <a:spcPts val="0"/>
                        </a:spcAft>
                      </a:pPr>
                      <a:r>
                        <a:rPr lang="zh-TW" altLang="en-US"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丹</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、及煎藥。</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indent="-304800" algn="just">
                        <a:spcAft>
                          <a:spcPts val="0"/>
                        </a:spcAft>
                      </a:pP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四</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、中醫師處方藥品之調劑</a:t>
                      </a:r>
                      <a:r>
                        <a:rPr 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000" kern="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p>
                      <a:pPr indent="-304800" algn="just">
                        <a:spcAft>
                          <a:spcPts val="0"/>
                        </a:spcAft>
                      </a:pPr>
                      <a:r>
                        <a:rPr lang="en-US" sz="2000" kern="100" dirty="0" smtClean="0">
                          <a:effectLst/>
                          <a:latin typeface="標楷體" panose="03000509000000000000" pitchFamily="65" charset="-120"/>
                          <a:ea typeface="標楷體" panose="03000509000000000000" pitchFamily="65" charset="-120"/>
                          <a:cs typeface="Times New Roman" panose="02020603050405020304" pitchFamily="18" charset="0"/>
                        </a:rPr>
                        <a:t>V</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前項考試，由</a:t>
                      </a:r>
                      <a:r>
                        <a:rPr lang="zh-TW" sz="2000" kern="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考試院</a:t>
                      </a:r>
                      <a:r>
                        <a:rPr lang="zh-TW" sz="2000" kern="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會同</a:t>
                      </a:r>
                      <a:r>
                        <a:rPr lang="zh-TW" sz="2000" kern="0" dirty="0">
                          <a:solidFill>
                            <a:schemeClr val="accent2">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rPr>
                        <a:t>行政院</a:t>
                      </a:r>
                      <a:r>
                        <a:rPr lang="zh-TW" sz="2000" kern="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定之。</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7402078"/>
                  </a:ext>
                </a:extLst>
              </a:tr>
            </a:tbl>
          </a:graphicData>
        </a:graphic>
      </p:graphicFrame>
    </p:spTree>
    <p:extLst>
      <p:ext uri="{BB962C8B-B14F-4D97-AF65-F5344CB8AC3E}">
        <p14:creationId xmlns:p14="http://schemas.microsoft.com/office/powerpoint/2010/main" val="205563196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2" name="文字方塊 1"/>
          <p:cNvSpPr txBox="1"/>
          <p:nvPr/>
        </p:nvSpPr>
        <p:spPr>
          <a:xfrm>
            <a:off x="412372" y="881843"/>
            <a:ext cx="13410228" cy="5509200"/>
          </a:xfrm>
          <a:prstGeom prst="rect">
            <a:avLst/>
          </a:prstGeom>
          <a:noFill/>
        </p:spPr>
        <p:txBody>
          <a:bodyPr wrap="square" rtlCol="0">
            <a:spAutoFit/>
          </a:bodyPr>
          <a:lstStyle/>
          <a:p>
            <a:r>
              <a:rPr lang="zh-TW" altLang="zh-TW" sz="2800" dirty="0">
                <a:latin typeface="標楷體" panose="03000509000000000000" pitchFamily="65" charset="-120"/>
                <a:ea typeface="標楷體" panose="03000509000000000000" pitchFamily="65" charset="-120"/>
              </a:rPr>
              <a:t>中藥技術士</a:t>
            </a:r>
            <a:r>
              <a:rPr lang="en-US" altLang="zh-TW"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sym typeface="Wingdings" panose="05000000000000000000" pitchFamily="2" charset="2"/>
              </a:rPr>
              <a:t></a:t>
            </a:r>
            <a:r>
              <a:rPr lang="zh-TW" altLang="zh-TW" sz="2800" dirty="0">
                <a:latin typeface="標楷體" panose="03000509000000000000" pitchFamily="65" charset="-120"/>
                <a:ea typeface="標楷體" panose="03000509000000000000" pitchFamily="65" charset="-120"/>
              </a:rPr>
              <a:t>中藥販賣</a:t>
            </a:r>
            <a:r>
              <a:rPr lang="zh-TW" altLang="zh-TW" sz="2800" dirty="0" smtClean="0">
                <a:latin typeface="標楷體" panose="03000509000000000000" pitchFamily="65" charset="-120"/>
                <a:ea typeface="標楷體" panose="03000509000000000000" pitchFamily="65" charset="-120"/>
              </a:rPr>
              <a:t>權</a:t>
            </a:r>
            <a:r>
              <a:rPr lang="zh-TW" altLang="en-US" sz="2800" dirty="0" smtClean="0">
                <a:latin typeface="標楷體" panose="03000509000000000000" pitchFamily="65" charset="-120"/>
                <a:ea typeface="標楷體" panose="03000509000000000000" pitchFamily="65" charset="-120"/>
              </a:rPr>
              <a:t> </a:t>
            </a:r>
            <a:r>
              <a:rPr lang="en-US" altLang="zh-TW" sz="2800" dirty="0" smtClean="0">
                <a:solidFill>
                  <a:prstClr val="black"/>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dirty="0" smtClean="0">
                <a:solidFill>
                  <a:prstClr val="black"/>
                </a:solidFill>
                <a:latin typeface="標楷體" panose="03000509000000000000" pitchFamily="65" charset="-120"/>
                <a:ea typeface="標楷體" panose="03000509000000000000" pitchFamily="65" charset="-120"/>
                <a:sym typeface="Wingdings" panose="05000000000000000000" pitchFamily="2" charset="2"/>
              </a:rPr>
              <a:t>藥事法修正案</a:t>
            </a:r>
            <a:r>
              <a:rPr lang="zh-TW" altLang="en-US"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中</a:t>
            </a:r>
            <a:r>
              <a:rPr lang="zh-TW" altLang="en-US" sz="2800" dirty="0">
                <a:latin typeface="標楷體" panose="03000509000000000000" pitchFamily="65" charset="-120"/>
                <a:ea typeface="標楷體" panose="03000509000000000000" pitchFamily="65" charset="-120"/>
              </a:rPr>
              <a:t>醫師處方調劑權</a:t>
            </a:r>
            <a:endParaRPr lang="zh-TW" altLang="zh-TW" sz="2800" dirty="0">
              <a:latin typeface="標楷體" panose="03000509000000000000" pitchFamily="65" charset="-120"/>
              <a:ea typeface="標楷體" panose="03000509000000000000" pitchFamily="65" charset="-120"/>
            </a:endParaRPr>
          </a:p>
          <a:p>
            <a:r>
              <a:rPr lang="zh-TW" altLang="zh-TW" sz="2800" dirty="0">
                <a:latin typeface="標楷體" panose="03000509000000000000" pitchFamily="65" charset="-120"/>
                <a:ea typeface="標楷體" panose="03000509000000000000" pitchFamily="65" charset="-120"/>
              </a:rPr>
              <a:t>中藥師法</a:t>
            </a:r>
            <a:r>
              <a:rPr lang="en-US" altLang="zh-TW"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sym typeface="Wingdings" panose="05000000000000000000" pitchFamily="2" charset="2"/>
              </a:rPr>
              <a:t></a:t>
            </a:r>
            <a:r>
              <a:rPr lang="zh-TW" altLang="zh-TW" sz="2800" dirty="0">
                <a:latin typeface="標楷體" panose="03000509000000000000" pitchFamily="65" charset="-120"/>
                <a:ea typeface="標楷體" panose="03000509000000000000" pitchFamily="65" charset="-120"/>
              </a:rPr>
              <a:t>中藥販賣權、中藥調劑權</a:t>
            </a:r>
            <a:r>
              <a:rPr lang="en-US" altLang="zh-TW"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無處方檢視權</a:t>
            </a:r>
            <a:r>
              <a:rPr lang="en-US" altLang="zh-TW" sz="2800" dirty="0" smtClean="0">
                <a:latin typeface="標楷體" panose="03000509000000000000" pitchFamily="65" charset="-120"/>
                <a:ea typeface="標楷體" panose="03000509000000000000" pitchFamily="65" charset="-120"/>
              </a:rPr>
              <a:t>)</a:t>
            </a:r>
          </a:p>
          <a:p>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中藥</a:t>
            </a:r>
            <a:r>
              <a:rPr lang="zh-TW" altLang="en-US" sz="2800" dirty="0">
                <a:latin typeface="標楷體" panose="03000509000000000000" pitchFamily="65" charset="-120"/>
                <a:ea typeface="標楷體" panose="03000509000000000000" pitchFamily="65" charset="-120"/>
              </a:rPr>
              <a:t>調劑</a:t>
            </a:r>
            <a:r>
              <a:rPr lang="zh-TW" altLang="en-US" sz="2800" dirty="0" smtClean="0">
                <a:latin typeface="標楷體" panose="03000509000000000000" pitchFamily="65" charset="-120"/>
                <a:ea typeface="標楷體" panose="03000509000000000000" pitchFamily="65" charset="-120"/>
              </a:rPr>
              <a:t>權</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solidFill>
                  <a:prstClr val="black"/>
                </a:solidFill>
                <a:latin typeface="標楷體" panose="03000509000000000000" pitchFamily="65" charset="-120"/>
                <a:ea typeface="標楷體" panose="03000509000000000000" pitchFamily="65" charset="-120"/>
              </a:rPr>
              <a:t>                                       </a:t>
            </a:r>
            <a:r>
              <a:rPr lang="zh-TW" altLang="en-US" sz="2800" dirty="0" smtClean="0">
                <a:solidFill>
                  <a:prstClr val="black"/>
                </a:solidFill>
                <a:latin typeface="標楷體" panose="03000509000000000000" pitchFamily="65" charset="-120"/>
                <a:ea typeface="標楷體" panose="03000509000000000000" pitchFamily="65" charset="-120"/>
              </a:rPr>
              <a:t>     </a:t>
            </a:r>
            <a:r>
              <a:rPr lang="en-US" altLang="zh-TW" sz="2800" dirty="0" smtClean="0">
                <a:solidFill>
                  <a:prstClr val="black"/>
                </a:solidFill>
                <a:latin typeface="標楷體" panose="03000509000000000000" pitchFamily="65" charset="-120"/>
                <a:ea typeface="標楷體" panose="03000509000000000000" pitchFamily="65" charset="-120"/>
              </a:rPr>
              <a:t>(</a:t>
            </a:r>
            <a:r>
              <a:rPr lang="zh-TW" altLang="en-US" sz="2800" dirty="0">
                <a:solidFill>
                  <a:prstClr val="black"/>
                </a:solidFill>
                <a:latin typeface="標楷體" panose="03000509000000000000" pitchFamily="65" charset="-120"/>
                <a:ea typeface="標楷體" panose="03000509000000000000" pitchFamily="65" charset="-120"/>
              </a:rPr>
              <a:t>有處方檢視權</a:t>
            </a:r>
            <a:r>
              <a:rPr lang="en-US" altLang="zh-TW" sz="2800" dirty="0" smtClean="0">
                <a:solidFill>
                  <a:prstClr val="black"/>
                </a:solidFill>
                <a:latin typeface="標楷體" panose="03000509000000000000" pitchFamily="65" charset="-120"/>
                <a:ea typeface="標楷體" panose="03000509000000000000" pitchFamily="65" charset="-120"/>
              </a:rPr>
              <a:t>)</a:t>
            </a:r>
          </a:p>
          <a:p>
            <a:pPr algn="just">
              <a:spcAft>
                <a:spcPts val="0"/>
              </a:spcAft>
            </a:pPr>
            <a:r>
              <a:rPr lang="zh-TW" altLang="en-US" sz="2800" kern="0" dirty="0" smtClean="0">
                <a:latin typeface="標楷體" panose="03000509000000000000" pitchFamily="65" charset="-120"/>
                <a:ea typeface="標楷體" panose="03000509000000000000" pitchFamily="65" charset="-120"/>
                <a:cs typeface="Times New Roman" panose="02020603050405020304" pitchFamily="18" charset="0"/>
              </a:rPr>
              <a:t>中藥販賣權</a:t>
            </a:r>
            <a:r>
              <a:rPr lang="en-US" altLang="zh-TW" sz="2800" kern="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kern="0" dirty="0" smtClean="0">
                <a:latin typeface="標楷體" panose="03000509000000000000" pitchFamily="65" charset="-120"/>
                <a:ea typeface="標楷體" panose="03000509000000000000" pitchFamily="65" charset="-120"/>
                <a:cs typeface="Times New Roman" panose="02020603050405020304" pitchFamily="18" charset="0"/>
              </a:rPr>
              <a:t>           中藥師草案</a:t>
            </a:r>
            <a:endParaRPr lang="en-US" altLang="zh-TW" sz="2800" kern="0" dirty="0" smtClean="0">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altLang="en-US"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藥</a:t>
            </a:r>
            <a:r>
              <a:rPr lang="zh-TW" altLang="en-US"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事法第</a:t>
            </a:r>
            <a:r>
              <a:rPr lang="en-US" altLang="zh-TW"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103</a:t>
            </a:r>
            <a:r>
              <a:rPr lang="zh-TW" altLang="en-US"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條第三項</a:t>
            </a:r>
            <a:r>
              <a:rPr lang="zh-TW" altLang="zh-TW"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en-US" altLang="zh-TW" sz="28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①</a:t>
            </a:r>
            <a:r>
              <a:rPr lang="zh-TW" altLang="zh-TW"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中</a:t>
            </a:r>
            <a:r>
              <a:rPr lang="zh-TW" altLang="zh-TW" sz="2400" kern="0"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藥材及中藥製劑之輸入、</a:t>
            </a:r>
            <a:r>
              <a:rPr lang="zh-TW" altLang="zh-TW"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輸出及批發</a:t>
            </a:r>
            <a:endParaRPr lang="en-US" altLang="zh-TW"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altLang="en-US" sz="28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②</a:t>
            </a:r>
            <a:r>
              <a:rPr lang="zh-TW" altLang="zh-TW"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中</a:t>
            </a:r>
            <a:r>
              <a:rPr lang="zh-TW" altLang="zh-TW" sz="2400" kern="0"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藥材及非屬中醫師處方藥品之</a:t>
            </a:r>
            <a:r>
              <a:rPr lang="zh-TW" altLang="zh-TW"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零售</a:t>
            </a:r>
            <a:r>
              <a:rPr lang="zh-TW" altLang="en-US" sz="2800" kern="0" dirty="0" smtClean="0">
                <a:solidFill>
                  <a:srgbClr val="ED7D31">
                    <a:lumMod val="75000"/>
                  </a:srgbClr>
                </a:solidFill>
                <a:latin typeface="標楷體" panose="03000509000000000000" pitchFamily="65" charset="-120"/>
                <a:ea typeface="標楷體" panose="03000509000000000000" pitchFamily="65" charset="-120"/>
                <a:cs typeface="Times New Roman" panose="02020603050405020304" pitchFamily="18" charset="0"/>
              </a:rPr>
              <a:t> </a:t>
            </a:r>
            <a:endParaRPr lang="en-US" altLang="zh-TW" sz="2800" kern="0" dirty="0" smtClean="0">
              <a:solidFill>
                <a:srgbClr val="ED7D31">
                  <a:lumMod val="75000"/>
                </a:srgbClr>
              </a:solidFill>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r>
              <a:rPr lang="zh-TW" altLang="en-US" sz="2800" kern="0" dirty="0" smtClean="0">
                <a:solidFill>
                  <a:srgbClr val="ED7D31">
                    <a:lumMod val="75000"/>
                  </a:srgbClr>
                </a:solidFill>
                <a:latin typeface="標楷體" panose="03000509000000000000" pitchFamily="65" charset="-120"/>
                <a:ea typeface="標楷體" panose="03000509000000000000" pitchFamily="65" charset="-120"/>
                <a:cs typeface="Times New Roman" panose="02020603050405020304" pitchFamily="18" charset="0"/>
              </a:rPr>
              <a:t>③</a:t>
            </a:r>
            <a:r>
              <a:rPr lang="zh-TW" altLang="zh-TW"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不</a:t>
            </a:r>
            <a:r>
              <a:rPr lang="zh-TW" altLang="zh-TW" sz="2400" kern="0"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含毒劇</a:t>
            </a:r>
            <a:r>
              <a:rPr lang="zh-TW" altLang="zh-TW"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中藥材</a:t>
            </a:r>
            <a:r>
              <a:rPr lang="zh-TW" altLang="zh-TW" sz="2400" kern="0"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或依固有成方調配而成之傳統丸、散、膏、丹、及煎藥</a:t>
            </a:r>
            <a:r>
              <a:rPr lang="zh-TW" altLang="zh-TW"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kern="0" dirty="0" smtClean="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endParaRPr>
          </a:p>
          <a:p>
            <a:pPr algn="just">
              <a:spcAft>
                <a:spcPts val="0"/>
              </a:spcAft>
            </a:pPr>
            <a:endParaRPr lang="en-US" altLang="zh-TW" sz="2400" kern="0" dirty="0">
              <a:solidFill>
                <a:schemeClr val="accent2">
                  <a:lumMod val="75000"/>
                </a:schemeClr>
              </a:solidFill>
              <a:latin typeface="標楷體" panose="03000509000000000000" pitchFamily="65" charset="-120"/>
              <a:ea typeface="標楷體" panose="03000509000000000000" pitchFamily="65" charset="-120"/>
              <a:cs typeface="Times New Roman" panose="02020603050405020304" pitchFamily="18" charset="0"/>
            </a:endParaRPr>
          </a:p>
          <a:p>
            <a:pPr lvl="0" algn="just"/>
            <a:r>
              <a:rPr lang="zh-TW" altLang="en-US" sz="2800" kern="0" dirty="0" smtClean="0">
                <a:latin typeface="標楷體" panose="03000509000000000000" pitchFamily="65" charset="-120"/>
                <a:ea typeface="標楷體" panose="03000509000000000000" pitchFamily="65" charset="-120"/>
                <a:cs typeface="Times New Roman" panose="02020603050405020304" pitchFamily="18" charset="0"/>
              </a:rPr>
              <a:t>中藥調劑權</a:t>
            </a:r>
            <a:r>
              <a:rPr lang="en-US" altLang="zh-TW" sz="2800" kern="0" dirty="0" smtClean="0">
                <a:latin typeface="標楷體" panose="03000509000000000000" pitchFamily="65" charset="-120"/>
                <a:ea typeface="標楷體" panose="03000509000000000000" pitchFamily="65" charset="-120"/>
                <a:cs typeface="Times New Roman" panose="02020603050405020304" pitchFamily="18" charset="0"/>
              </a:rPr>
              <a:t>:</a:t>
            </a:r>
          </a:p>
          <a:p>
            <a:pPr lvl="0" algn="just"/>
            <a:r>
              <a:rPr lang="zh-TW" altLang="en-US" sz="2400" kern="0" dirty="0" smtClean="0">
                <a:solidFill>
                  <a:srgbClr val="ED7D31">
                    <a:lumMod val="75000"/>
                  </a:srgbClr>
                </a:solidFill>
                <a:latin typeface="標楷體" panose="03000509000000000000" pitchFamily="65" charset="-120"/>
                <a:ea typeface="標楷體" panose="03000509000000000000" pitchFamily="65" charset="-120"/>
                <a:cs typeface="Times New Roman" panose="02020603050405020304" pitchFamily="18" charset="0"/>
              </a:rPr>
              <a:t>中醫師處方調劑權</a:t>
            </a:r>
            <a:r>
              <a:rPr lang="en-US" altLang="zh-TW" sz="2400" kern="0" dirty="0" smtClean="0">
                <a:solidFill>
                  <a:srgbClr val="ED7D31">
                    <a:lumMod val="75000"/>
                  </a:srgbClr>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0" dirty="0" smtClean="0">
                <a:solidFill>
                  <a:srgbClr val="ED7D31">
                    <a:lumMod val="75000"/>
                  </a:srgbClr>
                </a:solidFill>
                <a:latin typeface="標楷體" panose="03000509000000000000" pitchFamily="65" charset="-120"/>
                <a:ea typeface="標楷體" panose="03000509000000000000" pitchFamily="65" charset="-120"/>
                <a:cs typeface="Times New Roman" panose="02020603050405020304" pitchFamily="18" charset="0"/>
              </a:rPr>
              <a:t>無處方檢視權</a:t>
            </a:r>
            <a:r>
              <a:rPr lang="en-US" altLang="zh-TW" sz="2400" kern="0" dirty="0" smtClean="0">
                <a:solidFill>
                  <a:srgbClr val="ED7D31">
                    <a:lumMod val="75000"/>
                  </a:srgbClr>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0" dirty="0" smtClean="0">
                <a:solidFill>
                  <a:srgbClr val="ED7D31">
                    <a:lumMod val="75000"/>
                  </a:srgbClr>
                </a:solidFill>
                <a:latin typeface="標楷體" panose="03000509000000000000" pitchFamily="65" charset="-120"/>
                <a:ea typeface="標楷體" panose="03000509000000000000" pitchFamily="65" charset="-120"/>
                <a:cs typeface="Times New Roman" panose="02020603050405020304" pitchFamily="18" charset="0"/>
              </a:rPr>
              <a:t>、中藥調劑權</a:t>
            </a:r>
            <a:r>
              <a:rPr lang="en-US" altLang="zh-TW" sz="2400" kern="0" dirty="0" smtClean="0">
                <a:solidFill>
                  <a:srgbClr val="ED7D31">
                    <a:lumMod val="75000"/>
                  </a:srgbClr>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0" dirty="0" smtClean="0">
                <a:solidFill>
                  <a:srgbClr val="ED7D31">
                    <a:lumMod val="75000"/>
                  </a:srgbClr>
                </a:solidFill>
                <a:latin typeface="標楷體" panose="03000509000000000000" pitchFamily="65" charset="-120"/>
                <a:ea typeface="標楷體" panose="03000509000000000000" pitchFamily="65" charset="-120"/>
                <a:cs typeface="Times New Roman" panose="02020603050405020304" pitchFamily="18" charset="0"/>
              </a:rPr>
              <a:t>有處方檢視權</a:t>
            </a:r>
            <a:r>
              <a:rPr lang="en-US" altLang="zh-TW" sz="2400" kern="0" dirty="0" smtClean="0">
                <a:solidFill>
                  <a:srgbClr val="ED7D31">
                    <a:lumMod val="75000"/>
                  </a:srgbClr>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kern="0" dirty="0">
              <a:solidFill>
                <a:srgbClr val="ED7D31">
                  <a:lumMod val="75000"/>
                </a:srgbClr>
              </a:solidFill>
              <a:latin typeface="標楷體" panose="03000509000000000000" pitchFamily="65" charset="-120"/>
              <a:ea typeface="標楷體" panose="03000509000000000000" pitchFamily="65" charset="-120"/>
              <a:cs typeface="Times New Roman" panose="02020603050405020304" pitchFamily="18" charset="0"/>
            </a:endParaRPr>
          </a:p>
          <a:p>
            <a:endParaRPr lang="zh-TW" altLang="zh-TW" sz="2800" dirty="0">
              <a:latin typeface="標楷體" panose="03000509000000000000" pitchFamily="65" charset="-120"/>
              <a:ea typeface="標楷體" panose="03000509000000000000" pitchFamily="65" charset="-120"/>
            </a:endParaRPr>
          </a:p>
        </p:txBody>
      </p:sp>
      <p:sp>
        <p:nvSpPr>
          <p:cNvPr id="9" name="左-上雙向箭號 8"/>
          <p:cNvSpPr/>
          <p:nvPr/>
        </p:nvSpPr>
        <p:spPr>
          <a:xfrm rot="8254134">
            <a:off x="7524707" y="1430078"/>
            <a:ext cx="459740" cy="44132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5" name="圖片 4"/>
          <p:cNvPicPr>
            <a:picLocks noChangeAspect="1"/>
          </p:cNvPicPr>
          <p:nvPr/>
        </p:nvPicPr>
        <p:blipFill>
          <a:blip r:embed="rId7"/>
          <a:stretch>
            <a:fillRect/>
          </a:stretch>
        </p:blipFill>
        <p:spPr>
          <a:xfrm rot="5400000">
            <a:off x="4358556" y="1916322"/>
            <a:ext cx="963562" cy="749873"/>
          </a:xfrm>
          <a:prstGeom prst="rect">
            <a:avLst/>
          </a:prstGeom>
        </p:spPr>
      </p:pic>
    </p:spTree>
    <p:extLst>
      <p:ext uri="{BB962C8B-B14F-4D97-AF65-F5344CB8AC3E}">
        <p14:creationId xmlns:p14="http://schemas.microsoft.com/office/powerpoint/2010/main" val="129962306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6" name="矩形 5"/>
          <p:cNvSpPr/>
          <p:nvPr/>
        </p:nvSpPr>
        <p:spPr>
          <a:xfrm>
            <a:off x="4866967" y="5847171"/>
            <a:ext cx="6096000" cy="646331"/>
          </a:xfrm>
          <a:prstGeom prst="rect">
            <a:avLst/>
          </a:prstGeom>
        </p:spPr>
        <p:txBody>
          <a:bodyPr>
            <a:spAutoFit/>
          </a:bodyPr>
          <a:lstStyle/>
          <a:p>
            <a:r>
              <a:rPr lang="en-US" altLang="zh-TW" dirty="0"/>
              <a:t>https://www.gvm.com.tw/article/121449</a:t>
            </a:r>
            <a:r>
              <a:rPr lang="zh-TW" altLang="en-US" dirty="0"/>
              <a:t>，中藥誰都能賣？藥師、中醫師、業者角力，衛福部新解釋令爆</a:t>
            </a:r>
            <a:r>
              <a:rPr lang="en-US" altLang="zh-TW" dirty="0"/>
              <a:t>4</a:t>
            </a:r>
            <a:r>
              <a:rPr lang="zh-TW" altLang="en-US" dirty="0"/>
              <a:t>大爭議，遠見雜誌。</a:t>
            </a:r>
          </a:p>
        </p:txBody>
      </p:sp>
      <p:sp>
        <p:nvSpPr>
          <p:cNvPr id="10" name="文字方塊 9"/>
          <p:cNvSpPr txBox="1"/>
          <p:nvPr/>
        </p:nvSpPr>
        <p:spPr>
          <a:xfrm flipH="1">
            <a:off x="1058442" y="1061884"/>
            <a:ext cx="10081506" cy="3416320"/>
          </a:xfrm>
          <a:prstGeom prst="rect">
            <a:avLst/>
          </a:prstGeom>
          <a:noFill/>
        </p:spPr>
        <p:txBody>
          <a:bodyPr wrap="square" rtlCol="0">
            <a:spAutoFit/>
          </a:bodyPr>
          <a:lstStyle/>
          <a:p>
            <a:r>
              <a:rPr lang="en-US" altLang="zh-TW" dirty="0"/>
              <a:t>3</a:t>
            </a:r>
            <a:r>
              <a:rPr lang="zh-TW" altLang="zh-TW" dirty="0"/>
              <a:t>月</a:t>
            </a:r>
            <a:r>
              <a:rPr lang="en-US" altLang="zh-TW" dirty="0"/>
              <a:t>18</a:t>
            </a:r>
            <a:r>
              <a:rPr lang="zh-TW" altLang="zh-TW" dirty="0"/>
              <a:t>日，衛福部發布解釋令，核釋《藥事法》第</a:t>
            </a:r>
            <a:r>
              <a:rPr lang="en-US" altLang="zh-TW" dirty="0"/>
              <a:t>103</a:t>
            </a:r>
            <a:r>
              <a:rPr lang="zh-TW" altLang="zh-TW" dirty="0"/>
              <a:t>第</a:t>
            </a:r>
            <a:r>
              <a:rPr lang="en-US" altLang="zh-TW" dirty="0"/>
              <a:t>2</a:t>
            </a:r>
            <a:r>
              <a:rPr lang="zh-TW" altLang="zh-TW" dirty="0"/>
              <a:t>項後段條文規定，新增國內公立或私立大學中藥或生藥相關學系畢業生，在學期間修畢中藥核心課程</a:t>
            </a:r>
            <a:r>
              <a:rPr lang="en-US" altLang="zh-TW" dirty="0"/>
              <a:t>35</a:t>
            </a:r>
            <a:r>
              <a:rPr lang="zh-TW" altLang="zh-TW" dirty="0"/>
              <a:t>學分，於中藥販賣業藥商實務歷練一年以上者，得申請核發「經營中藥事實證明書」，申請登記為中藥販賣業藥商</a:t>
            </a:r>
            <a:r>
              <a:rPr lang="zh-TW" altLang="zh-TW" dirty="0" smtClean="0"/>
              <a:t>。</a:t>
            </a:r>
            <a:endParaRPr lang="en-US" altLang="zh-TW" dirty="0" smtClean="0"/>
          </a:p>
          <a:p>
            <a:endParaRPr lang="zh-TW" altLang="zh-TW" dirty="0"/>
          </a:p>
          <a:p>
            <a:r>
              <a:rPr lang="en-US" altLang="zh-TW" dirty="0"/>
              <a:t>318</a:t>
            </a:r>
            <a:r>
              <a:rPr lang="zh-TW" altLang="zh-TW" dirty="0"/>
              <a:t>解釋令敞開中藥販售的大門</a:t>
            </a:r>
            <a:r>
              <a:rPr lang="zh-TW" altLang="zh-TW" dirty="0" smtClean="0"/>
              <a:t>，</a:t>
            </a:r>
            <a:endParaRPr lang="en-US" altLang="zh-TW" dirty="0" smtClean="0"/>
          </a:p>
          <a:p>
            <a:r>
              <a:rPr lang="zh-TW" altLang="zh-TW" dirty="0" smtClean="0"/>
              <a:t>藥師界反彈，控訴漠視民眾用藥</a:t>
            </a:r>
            <a:r>
              <a:rPr lang="zh-TW" altLang="zh-TW" dirty="0"/>
              <a:t>安全</a:t>
            </a:r>
            <a:r>
              <a:rPr lang="zh-TW" altLang="zh-TW" dirty="0" smtClean="0"/>
              <a:t>。</a:t>
            </a:r>
            <a:endParaRPr lang="en-US" altLang="zh-TW" dirty="0" smtClean="0"/>
          </a:p>
          <a:p>
            <a:r>
              <a:rPr lang="en-US" altLang="zh-TW" dirty="0" smtClean="0"/>
              <a:t>4</a:t>
            </a:r>
            <a:r>
              <a:rPr lang="zh-TW" altLang="zh-TW" dirty="0"/>
              <a:t>月</a:t>
            </a:r>
            <a:r>
              <a:rPr lang="en-US" altLang="zh-TW" dirty="0"/>
              <a:t>22</a:t>
            </a:r>
            <a:r>
              <a:rPr lang="zh-TW" altLang="zh-TW" dirty="0"/>
              <a:t>日，藥師代表前往衛福部快閃陳情</a:t>
            </a:r>
            <a:r>
              <a:rPr lang="zh-TW" altLang="zh-TW" dirty="0" smtClean="0"/>
              <a:t>；</a:t>
            </a:r>
            <a:endParaRPr lang="en-US" altLang="zh-TW" dirty="0" smtClean="0"/>
          </a:p>
          <a:p>
            <a:r>
              <a:rPr lang="en-US" altLang="zh-TW" dirty="0" smtClean="0"/>
              <a:t>5</a:t>
            </a:r>
            <a:r>
              <a:rPr lang="zh-TW" altLang="zh-TW" dirty="0"/>
              <a:t>月</a:t>
            </a:r>
            <a:r>
              <a:rPr lang="en-US" altLang="zh-TW" dirty="0"/>
              <a:t>4</a:t>
            </a:r>
            <a:r>
              <a:rPr lang="zh-TW" altLang="zh-TW" dirty="0"/>
              <a:t>日，藥界集結千人至凱達格蘭大道集會抗議</a:t>
            </a:r>
            <a:r>
              <a:rPr lang="zh-TW" altLang="zh-TW" dirty="0" smtClean="0"/>
              <a:t>；</a:t>
            </a:r>
            <a:endParaRPr lang="en-US" altLang="zh-TW" dirty="0" smtClean="0"/>
          </a:p>
          <a:p>
            <a:r>
              <a:rPr lang="en-US" altLang="zh-TW" dirty="0" smtClean="0"/>
              <a:t>5</a:t>
            </a:r>
            <a:r>
              <a:rPr lang="zh-TW" altLang="zh-TW" dirty="0"/>
              <a:t>月</a:t>
            </a:r>
            <a:r>
              <a:rPr lang="en-US" altLang="zh-TW" dirty="0"/>
              <a:t>12</a:t>
            </a:r>
            <a:r>
              <a:rPr lang="zh-TW" altLang="zh-TW" dirty="0"/>
              <a:t>日，向台北地檢署提告衛福部長邱泰源與中醫藥司長蘇奕彰， 指控涉嫌圖利</a:t>
            </a:r>
            <a:r>
              <a:rPr lang="zh-TW" altLang="zh-TW" dirty="0" smtClean="0"/>
              <a:t>。</a:t>
            </a:r>
            <a:endParaRPr lang="en-US" altLang="zh-TW" dirty="0" smtClean="0"/>
          </a:p>
          <a:p>
            <a:r>
              <a:rPr lang="en-US" altLang="zh-TW" dirty="0" smtClean="0"/>
              <a:t>5</a:t>
            </a:r>
            <a:r>
              <a:rPr lang="zh-TW" altLang="zh-TW" dirty="0"/>
              <a:t>月</a:t>
            </a:r>
            <a:r>
              <a:rPr lang="en-US" altLang="zh-TW" dirty="0"/>
              <a:t>21</a:t>
            </a:r>
            <a:r>
              <a:rPr lang="zh-TW" altLang="zh-TW" dirty="0"/>
              <a:t>日，再赴衛福部快閃抗議，捍衛訴求。中藥商及中醫公會則公開聲援衛福部，表達支持</a:t>
            </a:r>
            <a:r>
              <a:rPr lang="zh-TW" altLang="zh-TW" dirty="0" smtClean="0"/>
              <a:t>中醫</a:t>
            </a:r>
            <a:endParaRPr lang="en-US" altLang="zh-TW" dirty="0" smtClean="0"/>
          </a:p>
          <a:p>
            <a:r>
              <a:rPr lang="zh-TW" altLang="en-US" dirty="0"/>
              <a:t> </a:t>
            </a:r>
            <a:r>
              <a:rPr lang="zh-TW" altLang="en-US" dirty="0" smtClean="0"/>
              <a:t>                </a:t>
            </a:r>
            <a:r>
              <a:rPr lang="zh-TW" altLang="zh-TW" dirty="0" smtClean="0"/>
              <a:t>藥</a:t>
            </a:r>
            <a:r>
              <a:rPr lang="zh-TW" altLang="zh-TW" dirty="0"/>
              <a:t>產業永續發展立場。</a:t>
            </a:r>
          </a:p>
          <a:p>
            <a:endParaRPr lang="zh-TW" altLang="en-US" dirty="0"/>
          </a:p>
        </p:txBody>
      </p:sp>
    </p:spTree>
    <p:extLst>
      <p:ext uri="{BB962C8B-B14F-4D97-AF65-F5344CB8AC3E}">
        <p14:creationId xmlns:p14="http://schemas.microsoft.com/office/powerpoint/2010/main" val="163904315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85512" y="625754"/>
            <a:ext cx="2276313" cy="1170471"/>
          </a:xfrm>
          <a:prstGeom prst="rect">
            <a:avLst/>
          </a:prstGeom>
        </p:spPr>
      </p:pic>
      <p:pic>
        <p:nvPicPr>
          <p:cNvPr id="5" name="圖片 4"/>
          <p:cNvPicPr>
            <a:picLocks noChangeAspect="1"/>
          </p:cNvPicPr>
          <p:nvPr/>
        </p:nvPicPr>
        <p:blipFill>
          <a:blip r:embed="rId7"/>
          <a:stretch>
            <a:fillRect/>
          </a:stretch>
        </p:blipFill>
        <p:spPr>
          <a:xfrm>
            <a:off x="1372081" y="297966"/>
            <a:ext cx="4350580" cy="6185866"/>
          </a:xfrm>
          <a:prstGeom prst="rect">
            <a:avLst/>
          </a:prstGeom>
        </p:spPr>
      </p:pic>
      <p:pic>
        <p:nvPicPr>
          <p:cNvPr id="6" name="圖片 5"/>
          <p:cNvPicPr>
            <a:picLocks noChangeAspect="1"/>
          </p:cNvPicPr>
          <p:nvPr/>
        </p:nvPicPr>
        <p:blipFill>
          <a:blip r:embed="rId8"/>
          <a:stretch>
            <a:fillRect/>
          </a:stretch>
        </p:blipFill>
        <p:spPr>
          <a:xfrm>
            <a:off x="5722661" y="297965"/>
            <a:ext cx="4660760" cy="6185867"/>
          </a:xfrm>
          <a:prstGeom prst="rect">
            <a:avLst/>
          </a:prstGeom>
        </p:spPr>
      </p:pic>
      <p:sp>
        <p:nvSpPr>
          <p:cNvPr id="2" name="文字方塊 1"/>
          <p:cNvSpPr txBox="1"/>
          <p:nvPr/>
        </p:nvSpPr>
        <p:spPr>
          <a:xfrm>
            <a:off x="5853727" y="4329514"/>
            <a:ext cx="5591595" cy="1477328"/>
          </a:xfrm>
          <a:prstGeom prst="rect">
            <a:avLst/>
          </a:prstGeom>
          <a:noFill/>
        </p:spPr>
        <p:txBody>
          <a:bodyPr wrap="none" rtlCol="0">
            <a:spAutoFit/>
          </a:bodyPr>
          <a:lstStyle/>
          <a:p>
            <a:r>
              <a:rPr lang="en-US" altLang="zh-TW" dirty="0">
                <a:hlinkClick r:id="rId9"/>
              </a:rPr>
              <a:t>https://</a:t>
            </a:r>
            <a:r>
              <a:rPr lang="en-US" altLang="zh-TW" dirty="0" smtClean="0">
                <a:hlinkClick r:id="rId9"/>
              </a:rPr>
              <a:t>dep.mohw.gov.tw/DOCMAP/cp-755-81912-108.html</a:t>
            </a:r>
            <a:endParaRPr lang="en-US" altLang="zh-TW" dirty="0" smtClean="0"/>
          </a:p>
          <a:p>
            <a:endParaRPr lang="en-US" altLang="zh-TW" dirty="0"/>
          </a:p>
          <a:p>
            <a:r>
              <a:rPr lang="en-US" altLang="zh-TW" dirty="0">
                <a:hlinkClick r:id="rId10"/>
              </a:rPr>
              <a:t>https://</a:t>
            </a:r>
            <a:r>
              <a:rPr lang="en-US" altLang="zh-TW" dirty="0" smtClean="0">
                <a:hlinkClick r:id="rId10"/>
              </a:rPr>
              <a:t>dep.mohw.gov.tw/DOCMAP/cp-3190-82261-108.html</a:t>
            </a:r>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346769678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88490" y="0"/>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2" name="文字方塊 1"/>
          <p:cNvSpPr txBox="1"/>
          <p:nvPr/>
        </p:nvSpPr>
        <p:spPr>
          <a:xfrm>
            <a:off x="1042219" y="875071"/>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杨任东竹石体-Light"/>
              <a:cs typeface="+mn-cs"/>
            </a:endParaRPr>
          </a:p>
        </p:txBody>
      </p:sp>
      <p:sp>
        <p:nvSpPr>
          <p:cNvPr id="5" name="文字方塊 4"/>
          <p:cNvSpPr txBox="1"/>
          <p:nvPr/>
        </p:nvSpPr>
        <p:spPr>
          <a:xfrm>
            <a:off x="1065078" y="2094271"/>
            <a:ext cx="5030920" cy="2677656"/>
          </a:xfrm>
          <a:prstGeom prst="rect">
            <a:avLst/>
          </a:prstGeom>
          <a:noFill/>
        </p:spPr>
        <p:txBody>
          <a:bodyPr wrap="square" rtlCol="0">
            <a:spAutoFit/>
          </a:bodyPr>
          <a:lstStyle/>
          <a:p>
            <a:pPr>
              <a:lnSpc>
                <a:spcPct val="150000"/>
              </a:lnSpc>
            </a:pPr>
            <a:r>
              <a:rPr lang="en-US" altLang="zh-TW" sz="2800" b="1" dirty="0" smtClean="0">
                <a:latin typeface="標楷體" panose="03000509000000000000" pitchFamily="65" charset="-120"/>
                <a:ea typeface="標楷體" panose="03000509000000000000" pitchFamily="65" charset="-120"/>
              </a:rPr>
              <a:t>1</a:t>
            </a:r>
            <a:r>
              <a:rPr lang="zh-TW" altLang="en-US" sz="2800" b="1" dirty="0" smtClean="0">
                <a:latin typeface="標楷體" panose="03000509000000000000" pitchFamily="65" charset="-120"/>
                <a:ea typeface="標楷體" panose="03000509000000000000" pitchFamily="65" charset="-120"/>
              </a:rPr>
              <a:t>、中成藥的販賣</a:t>
            </a:r>
            <a:endParaRPr lang="en-US" altLang="zh-TW" sz="2800" b="1" dirty="0" smtClean="0">
              <a:latin typeface="標楷體" panose="03000509000000000000" pitchFamily="65" charset="-120"/>
              <a:ea typeface="標楷體" panose="03000509000000000000" pitchFamily="65" charset="-120"/>
            </a:endParaRPr>
          </a:p>
          <a:p>
            <a:pPr>
              <a:lnSpc>
                <a:spcPct val="150000"/>
              </a:lnSpc>
            </a:pPr>
            <a:r>
              <a:rPr lang="en-US" altLang="zh-TW" sz="2800" b="1" dirty="0" smtClean="0">
                <a:latin typeface="標楷體" panose="03000509000000000000" pitchFamily="65" charset="-120"/>
                <a:ea typeface="標楷體" panose="03000509000000000000" pitchFamily="65" charset="-120"/>
              </a:rPr>
              <a:t>2</a:t>
            </a:r>
            <a:r>
              <a:rPr lang="zh-TW" altLang="en-US" sz="2800" b="1" dirty="0" smtClean="0">
                <a:latin typeface="標楷體" panose="03000509000000000000" pitchFamily="65" charset="-120"/>
                <a:ea typeface="標楷體" panose="03000509000000000000" pitchFamily="65" charset="-120"/>
              </a:rPr>
              <a:t>、藥師執業範圍</a:t>
            </a:r>
            <a:endParaRPr lang="en-US" altLang="zh-TW" sz="2800" b="1" dirty="0" smtClean="0">
              <a:latin typeface="標楷體" panose="03000509000000000000" pitchFamily="65" charset="-120"/>
              <a:ea typeface="標楷體" panose="03000509000000000000" pitchFamily="65" charset="-120"/>
            </a:endParaRPr>
          </a:p>
          <a:p>
            <a:pPr>
              <a:lnSpc>
                <a:spcPct val="150000"/>
              </a:lnSpc>
            </a:pPr>
            <a:r>
              <a:rPr lang="en-US" altLang="zh-TW" sz="2800" b="1" dirty="0" smtClean="0">
                <a:latin typeface="標楷體" panose="03000509000000000000" pitchFamily="65" charset="-120"/>
                <a:ea typeface="標楷體" panose="03000509000000000000" pitchFamily="65" charset="-120"/>
              </a:rPr>
              <a:t>3</a:t>
            </a:r>
            <a:r>
              <a:rPr lang="zh-TW" altLang="en-US" sz="2800" b="1" dirty="0" smtClean="0">
                <a:latin typeface="標楷體" panose="03000509000000000000" pitchFamily="65" charset="-120"/>
                <a:ea typeface="標楷體" panose="03000509000000000000" pitchFamily="65" charset="-120"/>
              </a:rPr>
              <a:t>、藥師人力的衝擊</a:t>
            </a:r>
            <a:endParaRPr lang="en-US" altLang="zh-TW" sz="2800" b="1" dirty="0" smtClean="0">
              <a:latin typeface="標楷體" panose="03000509000000000000" pitchFamily="65" charset="-120"/>
              <a:ea typeface="標楷體" panose="03000509000000000000" pitchFamily="65" charset="-120"/>
            </a:endParaRPr>
          </a:p>
          <a:p>
            <a:pPr>
              <a:lnSpc>
                <a:spcPct val="150000"/>
              </a:lnSpc>
            </a:pPr>
            <a:r>
              <a:rPr lang="en-US" altLang="zh-TW" sz="2800" b="1" dirty="0" smtClean="0">
                <a:latin typeface="標楷體" panose="03000509000000000000" pitchFamily="65" charset="-120"/>
                <a:ea typeface="標楷體" panose="03000509000000000000" pitchFamily="65" charset="-120"/>
              </a:rPr>
              <a:t>4</a:t>
            </a:r>
            <a:r>
              <a:rPr lang="zh-TW" altLang="en-US" sz="2800" b="1" dirty="0" smtClean="0">
                <a:latin typeface="標楷體" panose="03000509000000000000" pitchFamily="65" charset="-120"/>
                <a:ea typeface="標楷體" panose="03000509000000000000" pitchFamily="65" charset="-120"/>
              </a:rPr>
              <a:t>、民眾對中醫藥的認知</a:t>
            </a:r>
            <a:endParaRPr lang="zh-TW" altLang="en-US" sz="2800" b="1" dirty="0">
              <a:latin typeface="標楷體" panose="03000509000000000000" pitchFamily="65" charset="-120"/>
              <a:ea typeface="標楷體" panose="03000509000000000000" pitchFamily="65" charset="-120"/>
            </a:endParaRPr>
          </a:p>
        </p:txBody>
      </p:sp>
      <p:sp>
        <p:nvSpPr>
          <p:cNvPr id="6" name="文字方塊 5"/>
          <p:cNvSpPr txBox="1"/>
          <p:nvPr/>
        </p:nvSpPr>
        <p:spPr>
          <a:xfrm>
            <a:off x="973394" y="963561"/>
            <a:ext cx="3942735" cy="646331"/>
          </a:xfrm>
          <a:prstGeom prst="rect">
            <a:avLst/>
          </a:prstGeom>
          <a:noFill/>
        </p:spPr>
        <p:txBody>
          <a:bodyPr wrap="square" rtlCol="0">
            <a:spAutoFit/>
          </a:bodyPr>
          <a:lstStyle/>
          <a:p>
            <a:r>
              <a:rPr lang="zh-TW" altLang="en-US" sz="3600" b="1" dirty="0" smtClean="0">
                <a:latin typeface="標楷體" panose="03000509000000000000" pitchFamily="65" charset="-120"/>
                <a:ea typeface="標楷體" panose="03000509000000000000" pitchFamily="65" charset="-120"/>
              </a:rPr>
              <a:t>藥師的專業困境</a:t>
            </a:r>
            <a:endParaRPr lang="zh-TW" altLang="en-US" sz="3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859306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2" name="文字方塊 1"/>
          <p:cNvSpPr txBox="1"/>
          <p:nvPr/>
        </p:nvSpPr>
        <p:spPr>
          <a:xfrm>
            <a:off x="1042219" y="875071"/>
            <a:ext cx="45719" cy="369332"/>
          </a:xfrm>
          <a:prstGeom prst="rect">
            <a:avLst/>
          </a:prstGeom>
          <a:noFill/>
        </p:spPr>
        <p:txBody>
          <a:bodyPr wrap="square" rtlCol="0">
            <a:spAutoFit/>
          </a:bodyPr>
          <a:lstStyle/>
          <a:p>
            <a:endParaRPr lang="zh-TW" altLang="en-US" dirty="0"/>
          </a:p>
        </p:txBody>
      </p:sp>
      <p:pic>
        <p:nvPicPr>
          <p:cNvPr id="10" name="圖片 9" descr="中藥販售318解釋令掀爭議。《遠見》製表"/>
          <p:cNvPicPr/>
          <p:nvPr/>
        </p:nvPicPr>
        <p:blipFill>
          <a:blip r:embed="rId7">
            <a:extLst>
              <a:ext uri="{28A0092B-C50C-407E-A947-70E740481C1C}">
                <a14:useLocalDpi xmlns:a14="http://schemas.microsoft.com/office/drawing/2010/main" val="0"/>
              </a:ext>
            </a:extLst>
          </a:blip>
          <a:srcRect/>
          <a:stretch>
            <a:fillRect/>
          </a:stretch>
        </p:blipFill>
        <p:spPr bwMode="auto">
          <a:xfrm>
            <a:off x="1334331" y="1059737"/>
            <a:ext cx="7809670" cy="4438642"/>
          </a:xfrm>
          <a:prstGeom prst="rect">
            <a:avLst/>
          </a:prstGeom>
          <a:noFill/>
          <a:ln>
            <a:noFill/>
          </a:ln>
        </p:spPr>
      </p:pic>
      <p:sp>
        <p:nvSpPr>
          <p:cNvPr id="5" name="文字方塊 4"/>
          <p:cNvSpPr txBox="1"/>
          <p:nvPr/>
        </p:nvSpPr>
        <p:spPr>
          <a:xfrm>
            <a:off x="6390968" y="5808858"/>
            <a:ext cx="4435830" cy="369332"/>
          </a:xfrm>
          <a:prstGeom prst="rect">
            <a:avLst/>
          </a:prstGeom>
          <a:noFill/>
        </p:spPr>
        <p:txBody>
          <a:bodyPr wrap="none" rtlCol="0">
            <a:spAutoFit/>
          </a:bodyPr>
          <a:lstStyle/>
          <a:p>
            <a:r>
              <a:rPr lang="zh-TW" altLang="en-US" dirty="0"/>
              <a:t>中藥販售</a:t>
            </a:r>
            <a:r>
              <a:rPr lang="en-US" altLang="zh-TW" dirty="0"/>
              <a:t>318</a:t>
            </a:r>
            <a:r>
              <a:rPr lang="zh-TW" altLang="en-US" dirty="0"/>
              <a:t>解釋令掀爭議。</a:t>
            </a:r>
            <a:r>
              <a:rPr lang="en-US" altLang="zh-TW" dirty="0"/>
              <a:t>《</a:t>
            </a:r>
            <a:r>
              <a:rPr lang="zh-TW" altLang="en-US" dirty="0"/>
              <a:t>遠見</a:t>
            </a:r>
            <a:r>
              <a:rPr lang="en-US" altLang="zh-TW" dirty="0"/>
              <a:t>》</a:t>
            </a:r>
            <a:r>
              <a:rPr lang="zh-TW" altLang="en-US" dirty="0"/>
              <a:t>製表</a:t>
            </a:r>
          </a:p>
        </p:txBody>
      </p:sp>
    </p:spTree>
    <p:extLst>
      <p:ext uri="{BB962C8B-B14F-4D97-AF65-F5344CB8AC3E}">
        <p14:creationId xmlns:p14="http://schemas.microsoft.com/office/powerpoint/2010/main" val="120536676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2" name="组合 1">
            <a:extLst>
              <a:ext uri="{FF2B5EF4-FFF2-40B4-BE49-F238E27FC236}">
                <a16:creationId xmlns:a16="http://schemas.microsoft.com/office/drawing/2014/main" id="{F22FFF85-0AC5-4379-A6A9-D47B65EA6B1C}"/>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3434" y="377396"/>
            <a:ext cx="4798703" cy="1354217"/>
          </a:xfrm>
          <a:prstGeom prst="rect">
            <a:avLst/>
          </a:prstGeom>
          <a:noFill/>
        </p:spPr>
        <p:txBody>
          <a:bodyPr wrap="square" rtlCol="0">
            <a:spAutoFit/>
          </a:bodyPr>
          <a:lstStyle/>
          <a:p>
            <a:r>
              <a:rPr lang="zh-CN" altLang="en-US" sz="5400" b="1" dirty="0">
                <a:solidFill>
                  <a:srgbClr val="222322"/>
                </a:solidFill>
                <a:latin typeface="標楷體" panose="03000509000000000000" pitchFamily="65" charset="-120"/>
                <a:ea typeface="標楷體" panose="03000509000000000000" pitchFamily="65" charset="-120"/>
              </a:rPr>
              <a:t>因應對策</a:t>
            </a:r>
          </a:p>
          <a:p>
            <a:endParaRPr lang="zh-CN" altLang="en-US" sz="2800" b="1" dirty="0">
              <a:solidFill>
                <a:srgbClr val="222322"/>
              </a:solidFill>
            </a:endParaRPr>
          </a:p>
        </p:txBody>
      </p:sp>
      <p:grpSp>
        <p:nvGrpSpPr>
          <p:cNvPr id="9" name="组合 8">
            <a:extLst>
              <a:ext uri="{FF2B5EF4-FFF2-40B4-BE49-F238E27FC236}">
                <a16:creationId xmlns:a16="http://schemas.microsoft.com/office/drawing/2014/main" id="{636A7577-E4D9-4FB1-ADB5-2421425FDDFB}"/>
              </a:ext>
            </a:extLst>
          </p:cNvPr>
          <p:cNvGrpSpPr/>
          <p:nvPr/>
        </p:nvGrpSpPr>
        <p:grpSpPr>
          <a:xfrm>
            <a:off x="1416991" y="1692087"/>
            <a:ext cx="8973376" cy="4004603"/>
            <a:chOff x="1416991" y="1692087"/>
            <a:chExt cx="8973376" cy="4004603"/>
          </a:xfrm>
        </p:grpSpPr>
        <p:grpSp>
          <p:nvGrpSpPr>
            <p:cNvPr id="10" name="组合 9">
              <a:extLst>
                <a:ext uri="{FF2B5EF4-FFF2-40B4-BE49-F238E27FC236}">
                  <a16:creationId xmlns:a16="http://schemas.microsoft.com/office/drawing/2014/main" id="{76A07B07-5B74-481D-BAAF-4DB24A086769}"/>
                </a:ext>
              </a:extLst>
            </p:cNvPr>
            <p:cNvGrpSpPr/>
            <p:nvPr/>
          </p:nvGrpSpPr>
          <p:grpSpPr>
            <a:xfrm>
              <a:off x="1416991" y="1712518"/>
              <a:ext cx="2450162" cy="3984172"/>
              <a:chOff x="4815595" y="1785257"/>
              <a:chExt cx="2450162" cy="3984172"/>
            </a:xfrm>
          </p:grpSpPr>
          <p:sp>
            <p:nvSpPr>
              <p:cNvPr id="30" name="矩形: 圆角 29">
                <a:extLst>
                  <a:ext uri="{FF2B5EF4-FFF2-40B4-BE49-F238E27FC236}">
                    <a16:creationId xmlns:a16="http://schemas.microsoft.com/office/drawing/2014/main" id="{D0D2B3ED-2922-45CC-8366-2D36C566E299}"/>
                  </a:ext>
                </a:extLst>
              </p:cNvPr>
              <p:cNvSpPr/>
              <p:nvPr/>
            </p:nvSpPr>
            <p:spPr>
              <a:xfrm>
                <a:off x="4999269" y="1785257"/>
                <a:ext cx="2266488" cy="3984172"/>
              </a:xfrm>
              <a:prstGeom prst="roundRect">
                <a:avLst/>
              </a:prstGeom>
              <a:no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22322"/>
                  </a:solidFill>
                </a:endParaRPr>
              </a:p>
            </p:txBody>
          </p:sp>
          <p:sp>
            <p:nvSpPr>
              <p:cNvPr id="31" name="矩形 30">
                <a:extLst>
                  <a:ext uri="{FF2B5EF4-FFF2-40B4-BE49-F238E27FC236}">
                    <a16:creationId xmlns:a16="http://schemas.microsoft.com/office/drawing/2014/main" id="{9DEAF1D0-D275-491F-B8B5-87235FD5577F}"/>
                  </a:ext>
                </a:extLst>
              </p:cNvPr>
              <p:cNvSpPr/>
              <p:nvPr/>
            </p:nvSpPr>
            <p:spPr>
              <a:xfrm>
                <a:off x="4815595" y="2786743"/>
                <a:ext cx="394145" cy="1719943"/>
              </a:xfrm>
              <a:prstGeom prst="rect">
                <a:avLst/>
              </a:prstGeom>
              <a:solidFill>
                <a:srgbClr val="22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322"/>
                  </a:solidFill>
                </a:endParaRPr>
              </a:p>
            </p:txBody>
          </p:sp>
        </p:grpSp>
        <p:grpSp>
          <p:nvGrpSpPr>
            <p:cNvPr id="13" name="组合 12">
              <a:extLst>
                <a:ext uri="{FF2B5EF4-FFF2-40B4-BE49-F238E27FC236}">
                  <a16:creationId xmlns:a16="http://schemas.microsoft.com/office/drawing/2014/main" id="{E1ED80A5-4760-40F7-832E-6A2AE2EDCA97}"/>
                </a:ext>
              </a:extLst>
            </p:cNvPr>
            <p:cNvGrpSpPr/>
            <p:nvPr/>
          </p:nvGrpSpPr>
          <p:grpSpPr>
            <a:xfrm>
              <a:off x="4678598" y="1712518"/>
              <a:ext cx="2450162" cy="3984172"/>
              <a:chOff x="4815595" y="1785257"/>
              <a:chExt cx="2450162" cy="3984172"/>
            </a:xfrm>
          </p:grpSpPr>
          <p:sp>
            <p:nvSpPr>
              <p:cNvPr id="28" name="矩形: 圆角 27">
                <a:extLst>
                  <a:ext uri="{FF2B5EF4-FFF2-40B4-BE49-F238E27FC236}">
                    <a16:creationId xmlns:a16="http://schemas.microsoft.com/office/drawing/2014/main" id="{D74D0AED-E832-4FB1-9981-7B45DD8A265A}"/>
                  </a:ext>
                </a:extLst>
              </p:cNvPr>
              <p:cNvSpPr/>
              <p:nvPr/>
            </p:nvSpPr>
            <p:spPr>
              <a:xfrm>
                <a:off x="4999269" y="1785257"/>
                <a:ext cx="2266488" cy="3984172"/>
              </a:xfrm>
              <a:prstGeom prst="roundRect">
                <a:avLst/>
              </a:prstGeom>
              <a:no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322"/>
                  </a:solidFill>
                </a:endParaRPr>
              </a:p>
            </p:txBody>
          </p:sp>
          <p:sp>
            <p:nvSpPr>
              <p:cNvPr id="29" name="矩形 28">
                <a:extLst>
                  <a:ext uri="{FF2B5EF4-FFF2-40B4-BE49-F238E27FC236}">
                    <a16:creationId xmlns:a16="http://schemas.microsoft.com/office/drawing/2014/main" id="{7B6A0208-AB9B-4076-893A-AE7B574D1684}"/>
                  </a:ext>
                </a:extLst>
              </p:cNvPr>
              <p:cNvSpPr/>
              <p:nvPr/>
            </p:nvSpPr>
            <p:spPr>
              <a:xfrm>
                <a:off x="4815595" y="2786743"/>
                <a:ext cx="394145" cy="1719943"/>
              </a:xfrm>
              <a:prstGeom prst="rect">
                <a:avLst/>
              </a:prstGeom>
              <a:solidFill>
                <a:srgbClr val="22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322"/>
                  </a:solidFill>
                </a:endParaRPr>
              </a:p>
            </p:txBody>
          </p:sp>
        </p:grpSp>
        <p:grpSp>
          <p:nvGrpSpPr>
            <p:cNvPr id="14" name="组合 13">
              <a:extLst>
                <a:ext uri="{FF2B5EF4-FFF2-40B4-BE49-F238E27FC236}">
                  <a16:creationId xmlns:a16="http://schemas.microsoft.com/office/drawing/2014/main" id="{B603227E-984A-4A61-A102-E45863EC434C}"/>
                </a:ext>
              </a:extLst>
            </p:cNvPr>
            <p:cNvGrpSpPr/>
            <p:nvPr/>
          </p:nvGrpSpPr>
          <p:grpSpPr>
            <a:xfrm>
              <a:off x="7940205" y="1712518"/>
              <a:ext cx="2450162" cy="3984172"/>
              <a:chOff x="4815595" y="1785257"/>
              <a:chExt cx="2450162" cy="3984172"/>
            </a:xfrm>
          </p:grpSpPr>
          <p:sp>
            <p:nvSpPr>
              <p:cNvPr id="26" name="矩形: 圆角 25">
                <a:extLst>
                  <a:ext uri="{FF2B5EF4-FFF2-40B4-BE49-F238E27FC236}">
                    <a16:creationId xmlns:a16="http://schemas.microsoft.com/office/drawing/2014/main" id="{8A4EF4B1-0BEE-44D5-BE86-3501E4C51781}"/>
                  </a:ext>
                </a:extLst>
              </p:cNvPr>
              <p:cNvSpPr/>
              <p:nvPr/>
            </p:nvSpPr>
            <p:spPr>
              <a:xfrm>
                <a:off x="4999269" y="1785257"/>
                <a:ext cx="2266488" cy="3984172"/>
              </a:xfrm>
              <a:prstGeom prst="roundRect">
                <a:avLst/>
              </a:prstGeom>
              <a:no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22322"/>
                  </a:solidFill>
                </a:endParaRPr>
              </a:p>
            </p:txBody>
          </p:sp>
          <p:sp>
            <p:nvSpPr>
              <p:cNvPr id="27" name="矩形 26">
                <a:extLst>
                  <a:ext uri="{FF2B5EF4-FFF2-40B4-BE49-F238E27FC236}">
                    <a16:creationId xmlns:a16="http://schemas.microsoft.com/office/drawing/2014/main" id="{81CE4047-D769-4761-AAC8-F63567CE0645}"/>
                  </a:ext>
                </a:extLst>
              </p:cNvPr>
              <p:cNvSpPr/>
              <p:nvPr/>
            </p:nvSpPr>
            <p:spPr>
              <a:xfrm>
                <a:off x="4815595" y="2786743"/>
                <a:ext cx="394145" cy="1719943"/>
              </a:xfrm>
              <a:prstGeom prst="rect">
                <a:avLst/>
              </a:prstGeom>
              <a:solidFill>
                <a:srgbClr val="22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322"/>
                  </a:solidFill>
                </a:endParaRPr>
              </a:p>
            </p:txBody>
          </p:sp>
        </p:grpSp>
        <p:sp>
          <p:nvSpPr>
            <p:cNvPr id="24" name="文本框 23">
              <a:extLst>
                <a:ext uri="{FF2B5EF4-FFF2-40B4-BE49-F238E27FC236}">
                  <a16:creationId xmlns:a16="http://schemas.microsoft.com/office/drawing/2014/main" id="{D769C02B-068B-4E8C-95B9-854736082FAE}"/>
                </a:ext>
              </a:extLst>
            </p:cNvPr>
            <p:cNvSpPr txBox="1"/>
            <p:nvPr/>
          </p:nvSpPr>
          <p:spPr>
            <a:xfrm>
              <a:off x="7696664" y="1993849"/>
              <a:ext cx="2492990" cy="3702841"/>
            </a:xfrm>
            <a:prstGeom prst="rect">
              <a:avLst/>
            </a:prstGeom>
            <a:noFill/>
          </p:spPr>
          <p:txBody>
            <a:bodyPr vert="eaVert" wrap="square" rtlCol="0">
              <a:spAutoFit/>
            </a:bodyPr>
            <a:lstStyle/>
            <a:p>
              <a:r>
                <a:rPr lang="zh-TW" altLang="en-US" sz="4400" b="1" dirty="0" smtClean="0">
                  <a:solidFill>
                    <a:srgbClr val="222322"/>
                  </a:solidFill>
                  <a:latin typeface="標楷體" panose="03000509000000000000" pitchFamily="65" charset="-120"/>
                  <a:ea typeface="標楷體" panose="03000509000000000000" pitchFamily="65" charset="-120"/>
                </a:rPr>
                <a:t>三、</a:t>
              </a:r>
              <a:r>
                <a:rPr lang="zh-TW" altLang="en-US" sz="4400" b="1" dirty="0">
                  <a:solidFill>
                    <a:srgbClr val="222322"/>
                  </a:solidFill>
                  <a:latin typeface="標楷體" panose="03000509000000000000" pitchFamily="65" charset="-120"/>
                  <a:ea typeface="標楷體" panose="03000509000000000000" pitchFamily="65" charset="-120"/>
                </a:rPr>
                <a:t>專業與文化輸出</a:t>
              </a:r>
              <a:endParaRPr lang="zh-CN" altLang="en-US" sz="4400" dirty="0">
                <a:solidFill>
                  <a:srgbClr val="222322"/>
                </a:solidFill>
                <a:latin typeface="標楷體" panose="03000509000000000000" pitchFamily="65" charset="-120"/>
                <a:ea typeface="標楷體" panose="03000509000000000000" pitchFamily="65" charset="-120"/>
              </a:endParaRPr>
            </a:p>
            <a:p>
              <a:endParaRPr lang="zh-CN" altLang="en-US" sz="4400" b="1" dirty="0" smtClean="0">
                <a:solidFill>
                  <a:srgbClr val="222322"/>
                </a:solidFill>
                <a:latin typeface="+mj-ea"/>
              </a:endParaRPr>
            </a:p>
            <a:p>
              <a:endParaRPr lang="zh-CN" altLang="en-US" dirty="0">
                <a:solidFill>
                  <a:srgbClr val="222322"/>
                </a:solidFill>
              </a:endParaRPr>
            </a:p>
          </p:txBody>
        </p:sp>
        <p:sp>
          <p:nvSpPr>
            <p:cNvPr id="21" name="文本框 20">
              <a:extLst>
                <a:ext uri="{FF2B5EF4-FFF2-40B4-BE49-F238E27FC236}">
                  <a16:creationId xmlns:a16="http://schemas.microsoft.com/office/drawing/2014/main" id="{D14B90B8-BADB-4D3E-8B3E-87ECAD53FFA8}"/>
                </a:ext>
              </a:extLst>
            </p:cNvPr>
            <p:cNvSpPr txBox="1"/>
            <p:nvPr/>
          </p:nvSpPr>
          <p:spPr>
            <a:xfrm>
              <a:off x="4981230" y="1692087"/>
              <a:ext cx="1815882" cy="3582278"/>
            </a:xfrm>
            <a:prstGeom prst="rect">
              <a:avLst/>
            </a:prstGeom>
            <a:noFill/>
          </p:spPr>
          <p:txBody>
            <a:bodyPr vert="eaVert" wrap="square" rtlCol="0">
              <a:spAutoFit/>
            </a:bodyPr>
            <a:lstStyle/>
            <a:p>
              <a:r>
                <a:rPr lang="zh-TW" altLang="en-US" sz="4400" b="1" dirty="0" smtClean="0">
                  <a:solidFill>
                    <a:srgbClr val="222322"/>
                  </a:solidFill>
                  <a:latin typeface="標楷體" panose="03000509000000000000" pitchFamily="65" charset="-120"/>
                  <a:ea typeface="標楷體" panose="03000509000000000000" pitchFamily="65" charset="-120"/>
                </a:rPr>
                <a:t>二、藥師爭取中藥執業機會</a:t>
              </a:r>
              <a:endParaRPr lang="zh-CN" altLang="en-US" sz="4400" b="1" dirty="0" smtClean="0">
                <a:solidFill>
                  <a:srgbClr val="222322"/>
                </a:solidFill>
                <a:latin typeface="標楷體" panose="03000509000000000000" pitchFamily="65" charset="-120"/>
                <a:ea typeface="標楷體" panose="03000509000000000000" pitchFamily="65" charset="-120"/>
              </a:endParaRPr>
            </a:p>
            <a:p>
              <a:endParaRPr lang="zh-CN" altLang="en-US" dirty="0">
                <a:solidFill>
                  <a:srgbClr val="222322"/>
                </a:solidFill>
              </a:endParaRPr>
            </a:p>
          </p:txBody>
        </p:sp>
        <p:sp>
          <p:nvSpPr>
            <p:cNvPr id="19" name="文本框 18">
              <a:extLst>
                <a:ext uri="{FF2B5EF4-FFF2-40B4-BE49-F238E27FC236}">
                  <a16:creationId xmlns:a16="http://schemas.microsoft.com/office/drawing/2014/main" id="{748F1002-46E6-4844-A06E-D7FEC7814BD4}"/>
                </a:ext>
              </a:extLst>
            </p:cNvPr>
            <p:cNvSpPr txBox="1"/>
            <p:nvPr/>
          </p:nvSpPr>
          <p:spPr>
            <a:xfrm>
              <a:off x="1600663" y="1809477"/>
              <a:ext cx="2215991" cy="3887213"/>
            </a:xfrm>
            <a:prstGeom prst="rect">
              <a:avLst/>
            </a:prstGeom>
            <a:noFill/>
          </p:spPr>
          <p:txBody>
            <a:bodyPr vert="eaVert" wrap="square" rtlCol="0">
              <a:spAutoFit/>
            </a:bodyPr>
            <a:lstStyle/>
            <a:p>
              <a:r>
                <a:rPr lang="zh-TW" altLang="en-US" sz="4400" b="1" dirty="0">
                  <a:solidFill>
                    <a:srgbClr val="222322"/>
                  </a:solidFill>
                  <a:latin typeface="標楷體" panose="03000509000000000000" pitchFamily="65" charset="-120"/>
                  <a:ea typeface="標楷體" panose="03000509000000000000" pitchFamily="65" charset="-120"/>
                </a:rPr>
                <a:t>一、強化民眾用藥安全健康</a:t>
              </a:r>
              <a:r>
                <a:rPr lang="zh-TW" altLang="en-US" sz="4400" b="1" dirty="0" smtClean="0">
                  <a:solidFill>
                    <a:srgbClr val="222322"/>
                  </a:solidFill>
                  <a:latin typeface="標楷體" panose="03000509000000000000" pitchFamily="65" charset="-120"/>
                  <a:ea typeface="標楷體" panose="03000509000000000000" pitchFamily="65" charset="-120"/>
                </a:rPr>
                <a:t>宣導</a:t>
              </a:r>
              <a:endParaRPr lang="zh-CN" altLang="en-US" sz="4400" dirty="0">
                <a:solidFill>
                  <a:srgbClr val="222322"/>
                </a:solidFill>
              </a:endParaRPr>
            </a:p>
          </p:txBody>
        </p:sp>
      </p:grpSp>
      <p:pic>
        <p:nvPicPr>
          <p:cNvPr id="5" name="圖片 4"/>
          <p:cNvPicPr>
            <a:picLocks noChangeAspect="1"/>
          </p:cNvPicPr>
          <p:nvPr/>
        </p:nvPicPr>
        <p:blipFill>
          <a:blip r:embed="rId7"/>
          <a:stretch>
            <a:fillRect/>
          </a:stretch>
        </p:blipFill>
        <p:spPr>
          <a:xfrm>
            <a:off x="6627257" y="-117629"/>
            <a:ext cx="3231160" cy="2639797"/>
          </a:xfrm>
          <a:prstGeom prst="rect">
            <a:avLst/>
          </a:prstGeom>
        </p:spPr>
      </p:pic>
    </p:spTree>
    <p:extLst>
      <p:ext uri="{BB962C8B-B14F-4D97-AF65-F5344CB8AC3E}">
        <p14:creationId xmlns:p14="http://schemas.microsoft.com/office/powerpoint/2010/main" val="22376854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2" name="组合 1">
            <a:extLst>
              <a:ext uri="{FF2B5EF4-FFF2-40B4-BE49-F238E27FC236}">
                <a16:creationId xmlns:a16="http://schemas.microsoft.com/office/drawing/2014/main" id="{F22FFF85-0AC5-4379-A6A9-D47B65EA6B1C}"/>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sp>
        <p:nvSpPr>
          <p:cNvPr id="15" name="文本框 14">
            <a:extLst>
              <a:ext uri="{FF2B5EF4-FFF2-40B4-BE49-F238E27FC236}">
                <a16:creationId xmlns:a16="http://schemas.microsoft.com/office/drawing/2014/main" id="{E9406E6C-D675-4127-90C2-171320BFCCAC}"/>
              </a:ext>
            </a:extLst>
          </p:cNvPr>
          <p:cNvSpPr txBox="1"/>
          <p:nvPr/>
        </p:nvSpPr>
        <p:spPr>
          <a:xfrm>
            <a:off x="832535" y="488645"/>
            <a:ext cx="6662517" cy="769441"/>
          </a:xfrm>
          <a:prstGeom prst="rect">
            <a:avLst/>
          </a:prstGeom>
          <a:noFill/>
        </p:spPr>
        <p:txBody>
          <a:bodyPr wrap="square" rtlCol="0">
            <a:spAutoFit/>
          </a:bodyPr>
          <a:lstStyle/>
          <a:p>
            <a:r>
              <a:rPr lang="zh-TW" altLang="en-US" sz="4400" b="1" dirty="0">
                <a:solidFill>
                  <a:srgbClr val="222322"/>
                </a:solidFill>
                <a:latin typeface="標楷體" panose="03000509000000000000" pitchFamily="65" charset="-120"/>
                <a:ea typeface="標楷體" panose="03000509000000000000" pitchFamily="65" charset="-120"/>
              </a:rPr>
              <a:t>藥師爭取中藥執業機會</a:t>
            </a:r>
          </a:p>
        </p:txBody>
      </p:sp>
      <p:grpSp>
        <p:nvGrpSpPr>
          <p:cNvPr id="9" name="组合 8">
            <a:extLst>
              <a:ext uri="{FF2B5EF4-FFF2-40B4-BE49-F238E27FC236}">
                <a16:creationId xmlns:a16="http://schemas.microsoft.com/office/drawing/2014/main" id="{636A7577-E4D9-4FB1-ADB5-2421425FDDFB}"/>
              </a:ext>
            </a:extLst>
          </p:cNvPr>
          <p:cNvGrpSpPr/>
          <p:nvPr/>
        </p:nvGrpSpPr>
        <p:grpSpPr>
          <a:xfrm>
            <a:off x="1416991" y="1712518"/>
            <a:ext cx="8973376" cy="3984172"/>
            <a:chOff x="1416991" y="1712518"/>
            <a:chExt cx="8973376" cy="3984172"/>
          </a:xfrm>
        </p:grpSpPr>
        <p:grpSp>
          <p:nvGrpSpPr>
            <p:cNvPr id="10" name="组合 9">
              <a:extLst>
                <a:ext uri="{FF2B5EF4-FFF2-40B4-BE49-F238E27FC236}">
                  <a16:creationId xmlns:a16="http://schemas.microsoft.com/office/drawing/2014/main" id="{76A07B07-5B74-481D-BAAF-4DB24A086769}"/>
                </a:ext>
              </a:extLst>
            </p:cNvPr>
            <p:cNvGrpSpPr/>
            <p:nvPr/>
          </p:nvGrpSpPr>
          <p:grpSpPr>
            <a:xfrm>
              <a:off x="1416991" y="1712518"/>
              <a:ext cx="2450162" cy="3984172"/>
              <a:chOff x="4815595" y="1785257"/>
              <a:chExt cx="2450162" cy="3984172"/>
            </a:xfrm>
          </p:grpSpPr>
          <p:sp>
            <p:nvSpPr>
              <p:cNvPr id="30" name="矩形: 圆角 29">
                <a:extLst>
                  <a:ext uri="{FF2B5EF4-FFF2-40B4-BE49-F238E27FC236}">
                    <a16:creationId xmlns:a16="http://schemas.microsoft.com/office/drawing/2014/main" id="{D0D2B3ED-2922-45CC-8366-2D36C566E299}"/>
                  </a:ext>
                </a:extLst>
              </p:cNvPr>
              <p:cNvSpPr/>
              <p:nvPr/>
            </p:nvSpPr>
            <p:spPr>
              <a:xfrm>
                <a:off x="4999269" y="1785257"/>
                <a:ext cx="2266488" cy="3984172"/>
              </a:xfrm>
              <a:prstGeom prst="roundRect">
                <a:avLst/>
              </a:prstGeom>
              <a:no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22322"/>
                  </a:solidFill>
                </a:endParaRPr>
              </a:p>
            </p:txBody>
          </p:sp>
          <p:sp>
            <p:nvSpPr>
              <p:cNvPr id="31" name="矩形 30">
                <a:extLst>
                  <a:ext uri="{FF2B5EF4-FFF2-40B4-BE49-F238E27FC236}">
                    <a16:creationId xmlns:a16="http://schemas.microsoft.com/office/drawing/2014/main" id="{9DEAF1D0-D275-491F-B8B5-87235FD5577F}"/>
                  </a:ext>
                </a:extLst>
              </p:cNvPr>
              <p:cNvSpPr/>
              <p:nvPr/>
            </p:nvSpPr>
            <p:spPr>
              <a:xfrm>
                <a:off x="4815595" y="2786743"/>
                <a:ext cx="394145" cy="1719943"/>
              </a:xfrm>
              <a:prstGeom prst="rect">
                <a:avLst/>
              </a:prstGeom>
              <a:solidFill>
                <a:srgbClr val="22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322"/>
                  </a:solidFill>
                </a:endParaRPr>
              </a:p>
            </p:txBody>
          </p:sp>
        </p:grpSp>
        <p:grpSp>
          <p:nvGrpSpPr>
            <p:cNvPr id="13" name="组合 12">
              <a:extLst>
                <a:ext uri="{FF2B5EF4-FFF2-40B4-BE49-F238E27FC236}">
                  <a16:creationId xmlns:a16="http://schemas.microsoft.com/office/drawing/2014/main" id="{E1ED80A5-4760-40F7-832E-6A2AE2EDCA97}"/>
                </a:ext>
              </a:extLst>
            </p:cNvPr>
            <p:cNvGrpSpPr/>
            <p:nvPr/>
          </p:nvGrpSpPr>
          <p:grpSpPr>
            <a:xfrm>
              <a:off x="4678598" y="1712518"/>
              <a:ext cx="2450162" cy="3984172"/>
              <a:chOff x="4815595" y="1785257"/>
              <a:chExt cx="2450162" cy="3984172"/>
            </a:xfrm>
          </p:grpSpPr>
          <p:sp>
            <p:nvSpPr>
              <p:cNvPr id="28" name="矩形: 圆角 27">
                <a:extLst>
                  <a:ext uri="{FF2B5EF4-FFF2-40B4-BE49-F238E27FC236}">
                    <a16:creationId xmlns:a16="http://schemas.microsoft.com/office/drawing/2014/main" id="{D74D0AED-E832-4FB1-9981-7B45DD8A265A}"/>
                  </a:ext>
                </a:extLst>
              </p:cNvPr>
              <p:cNvSpPr/>
              <p:nvPr/>
            </p:nvSpPr>
            <p:spPr>
              <a:xfrm>
                <a:off x="4999269" y="1785257"/>
                <a:ext cx="2266488" cy="3984172"/>
              </a:xfrm>
              <a:prstGeom prst="roundRect">
                <a:avLst/>
              </a:prstGeom>
              <a:no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322"/>
                  </a:solidFill>
                </a:endParaRPr>
              </a:p>
            </p:txBody>
          </p:sp>
          <p:sp>
            <p:nvSpPr>
              <p:cNvPr id="29" name="矩形 28">
                <a:extLst>
                  <a:ext uri="{FF2B5EF4-FFF2-40B4-BE49-F238E27FC236}">
                    <a16:creationId xmlns:a16="http://schemas.microsoft.com/office/drawing/2014/main" id="{7B6A0208-AB9B-4076-893A-AE7B574D1684}"/>
                  </a:ext>
                </a:extLst>
              </p:cNvPr>
              <p:cNvSpPr/>
              <p:nvPr/>
            </p:nvSpPr>
            <p:spPr>
              <a:xfrm>
                <a:off x="4815595" y="2786743"/>
                <a:ext cx="394145" cy="1719943"/>
              </a:xfrm>
              <a:prstGeom prst="rect">
                <a:avLst/>
              </a:prstGeom>
              <a:solidFill>
                <a:srgbClr val="22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322"/>
                  </a:solidFill>
                </a:endParaRPr>
              </a:p>
            </p:txBody>
          </p:sp>
        </p:grpSp>
        <p:grpSp>
          <p:nvGrpSpPr>
            <p:cNvPr id="14" name="组合 13">
              <a:extLst>
                <a:ext uri="{FF2B5EF4-FFF2-40B4-BE49-F238E27FC236}">
                  <a16:creationId xmlns:a16="http://schemas.microsoft.com/office/drawing/2014/main" id="{B603227E-984A-4A61-A102-E45863EC434C}"/>
                </a:ext>
              </a:extLst>
            </p:cNvPr>
            <p:cNvGrpSpPr/>
            <p:nvPr/>
          </p:nvGrpSpPr>
          <p:grpSpPr>
            <a:xfrm>
              <a:off x="7940205" y="1712518"/>
              <a:ext cx="2450162" cy="3984172"/>
              <a:chOff x="4815595" y="1785257"/>
              <a:chExt cx="2450162" cy="3984172"/>
            </a:xfrm>
          </p:grpSpPr>
          <p:sp>
            <p:nvSpPr>
              <p:cNvPr id="26" name="矩形: 圆角 25">
                <a:extLst>
                  <a:ext uri="{FF2B5EF4-FFF2-40B4-BE49-F238E27FC236}">
                    <a16:creationId xmlns:a16="http://schemas.microsoft.com/office/drawing/2014/main" id="{8A4EF4B1-0BEE-44D5-BE86-3501E4C51781}"/>
                  </a:ext>
                </a:extLst>
              </p:cNvPr>
              <p:cNvSpPr/>
              <p:nvPr/>
            </p:nvSpPr>
            <p:spPr>
              <a:xfrm>
                <a:off x="4999269" y="1785257"/>
                <a:ext cx="2266488" cy="3984172"/>
              </a:xfrm>
              <a:prstGeom prst="roundRect">
                <a:avLst/>
              </a:prstGeom>
              <a:noFill/>
              <a:ln>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22322"/>
                  </a:solidFill>
                </a:endParaRPr>
              </a:p>
            </p:txBody>
          </p:sp>
          <p:sp>
            <p:nvSpPr>
              <p:cNvPr id="27" name="矩形 26">
                <a:extLst>
                  <a:ext uri="{FF2B5EF4-FFF2-40B4-BE49-F238E27FC236}">
                    <a16:creationId xmlns:a16="http://schemas.microsoft.com/office/drawing/2014/main" id="{81CE4047-D769-4761-AAC8-F63567CE0645}"/>
                  </a:ext>
                </a:extLst>
              </p:cNvPr>
              <p:cNvSpPr/>
              <p:nvPr/>
            </p:nvSpPr>
            <p:spPr>
              <a:xfrm>
                <a:off x="4815595" y="2786743"/>
                <a:ext cx="394145" cy="1719943"/>
              </a:xfrm>
              <a:prstGeom prst="rect">
                <a:avLst/>
              </a:prstGeom>
              <a:solidFill>
                <a:srgbClr val="222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22322"/>
                  </a:solidFill>
                </a:endParaRPr>
              </a:p>
            </p:txBody>
          </p:sp>
        </p:grpSp>
        <p:sp>
          <p:nvSpPr>
            <p:cNvPr id="24" name="文本框 23">
              <a:extLst>
                <a:ext uri="{FF2B5EF4-FFF2-40B4-BE49-F238E27FC236}">
                  <a16:creationId xmlns:a16="http://schemas.microsoft.com/office/drawing/2014/main" id="{D769C02B-068B-4E8C-95B9-854736082FAE}"/>
                </a:ext>
              </a:extLst>
            </p:cNvPr>
            <p:cNvSpPr txBox="1"/>
            <p:nvPr/>
          </p:nvSpPr>
          <p:spPr>
            <a:xfrm>
              <a:off x="8208828" y="1804556"/>
              <a:ext cx="1754326" cy="3702841"/>
            </a:xfrm>
            <a:prstGeom prst="rect">
              <a:avLst/>
            </a:prstGeom>
            <a:noFill/>
          </p:spPr>
          <p:txBody>
            <a:bodyPr vert="eaVert" wrap="square" rtlCol="0">
              <a:spAutoFit/>
            </a:bodyPr>
            <a:lstStyle/>
            <a:p>
              <a:r>
                <a:rPr lang="zh-TW" altLang="en-US" sz="2800" b="1" dirty="0" smtClean="0">
                  <a:solidFill>
                    <a:srgbClr val="222322"/>
                  </a:solidFill>
                  <a:latin typeface="標楷體" panose="03000509000000000000" pitchFamily="65" charset="-120"/>
                  <a:ea typeface="標楷體" panose="03000509000000000000" pitchFamily="65" charset="-120"/>
                </a:rPr>
                <a:t>三</a:t>
              </a:r>
              <a:r>
                <a:rPr lang="zh-TW" altLang="en-US" sz="2800" b="1" dirty="0">
                  <a:solidFill>
                    <a:srgbClr val="222322"/>
                  </a:solidFill>
                  <a:latin typeface="標楷體" panose="03000509000000000000" pitchFamily="65" charset="-120"/>
                  <a:ea typeface="標楷體" panose="03000509000000000000" pitchFamily="65" charset="-120"/>
                </a:rPr>
                <a:t>、應推進中藥現代化，以將傳統之中藥推廣至國際</a:t>
              </a:r>
              <a:r>
                <a:rPr lang="zh-TW" altLang="en-US" sz="2800" b="1" dirty="0" smtClean="0">
                  <a:solidFill>
                    <a:srgbClr val="222322"/>
                  </a:solidFill>
                  <a:latin typeface="標楷體" panose="03000509000000000000" pitchFamily="65" charset="-120"/>
                  <a:ea typeface="標楷體" panose="03000509000000000000" pitchFamily="65" charset="-120"/>
                </a:rPr>
                <a:t>市場</a:t>
              </a:r>
              <a:endParaRPr lang="zh-CN" altLang="en-US" sz="2800" b="1" dirty="0" smtClean="0">
                <a:solidFill>
                  <a:srgbClr val="222322"/>
                </a:solidFill>
                <a:latin typeface="+mj-ea"/>
              </a:endParaRPr>
            </a:p>
            <a:p>
              <a:endParaRPr lang="zh-CN" altLang="en-US" dirty="0">
                <a:solidFill>
                  <a:srgbClr val="222322"/>
                </a:solidFill>
              </a:endParaRPr>
            </a:p>
          </p:txBody>
        </p:sp>
        <p:sp>
          <p:nvSpPr>
            <p:cNvPr id="21" name="文本框 20">
              <a:extLst>
                <a:ext uri="{FF2B5EF4-FFF2-40B4-BE49-F238E27FC236}">
                  <a16:creationId xmlns:a16="http://schemas.microsoft.com/office/drawing/2014/main" id="{D14B90B8-BADB-4D3E-8B3E-87ECAD53FFA8}"/>
                </a:ext>
              </a:extLst>
            </p:cNvPr>
            <p:cNvSpPr txBox="1"/>
            <p:nvPr/>
          </p:nvSpPr>
          <p:spPr>
            <a:xfrm>
              <a:off x="4940923" y="1818461"/>
              <a:ext cx="1908215" cy="3582278"/>
            </a:xfrm>
            <a:prstGeom prst="rect">
              <a:avLst/>
            </a:prstGeom>
            <a:noFill/>
          </p:spPr>
          <p:txBody>
            <a:bodyPr vert="eaVert" wrap="square" rtlCol="0">
              <a:spAutoFit/>
            </a:bodyPr>
            <a:lstStyle/>
            <a:p>
              <a:r>
                <a:rPr lang="zh-TW" altLang="en-US" sz="2400" b="1" dirty="0" smtClean="0">
                  <a:solidFill>
                    <a:srgbClr val="222322"/>
                  </a:solidFill>
                  <a:latin typeface="標楷體" panose="03000509000000000000" pitchFamily="65" charset="-120"/>
                  <a:ea typeface="標楷體" panose="03000509000000000000" pitchFamily="65" charset="-120"/>
                </a:rPr>
                <a:t>二</a:t>
              </a:r>
              <a:r>
                <a:rPr lang="zh-TW" altLang="en-US" sz="2400" b="1" dirty="0">
                  <a:solidFill>
                    <a:srgbClr val="222322"/>
                  </a:solidFill>
                  <a:latin typeface="標楷體" panose="03000509000000000000" pitchFamily="65" charset="-120"/>
                  <a:ea typeface="標楷體" panose="03000509000000000000" pitchFamily="65" charset="-120"/>
                </a:rPr>
                <a:t>、</a:t>
              </a:r>
              <a:r>
                <a:rPr lang="zh-TW" altLang="en-US" sz="2800" b="1" dirty="0">
                  <a:solidFill>
                    <a:srgbClr val="222322"/>
                  </a:solidFill>
                  <a:latin typeface="標楷體" panose="03000509000000000000" pitchFamily="65" charset="-120"/>
                  <a:ea typeface="標楷體" panose="03000509000000000000" pitchFamily="65" charset="-120"/>
                </a:rPr>
                <a:t>中藥之教學應有清晰之規範以符合執業之需要以及法規之需求。 </a:t>
              </a:r>
              <a:endParaRPr lang="zh-CN" altLang="en-US" sz="2800" dirty="0">
                <a:solidFill>
                  <a:srgbClr val="222322"/>
                </a:solidFill>
              </a:endParaRPr>
            </a:p>
          </p:txBody>
        </p:sp>
        <p:sp>
          <p:nvSpPr>
            <p:cNvPr id="19" name="文本框 18">
              <a:extLst>
                <a:ext uri="{FF2B5EF4-FFF2-40B4-BE49-F238E27FC236}">
                  <a16:creationId xmlns:a16="http://schemas.microsoft.com/office/drawing/2014/main" id="{748F1002-46E6-4844-A06E-D7FEC7814BD4}"/>
                </a:ext>
              </a:extLst>
            </p:cNvPr>
            <p:cNvSpPr txBox="1"/>
            <p:nvPr/>
          </p:nvSpPr>
          <p:spPr>
            <a:xfrm>
              <a:off x="1757845" y="1793997"/>
              <a:ext cx="1908215" cy="3723957"/>
            </a:xfrm>
            <a:prstGeom prst="rect">
              <a:avLst/>
            </a:prstGeom>
            <a:noFill/>
          </p:spPr>
          <p:txBody>
            <a:bodyPr vert="eaVert" wrap="square" rtlCol="0">
              <a:spAutoFit/>
            </a:bodyPr>
            <a:lstStyle/>
            <a:p>
              <a:r>
                <a:rPr lang="zh-TW" altLang="en-US" sz="2800" b="1" dirty="0" smtClean="0">
                  <a:solidFill>
                    <a:srgbClr val="222322"/>
                  </a:solidFill>
                  <a:latin typeface="標楷體" panose="03000509000000000000" pitchFamily="65" charset="-120"/>
                  <a:ea typeface="標楷體" panose="03000509000000000000" pitchFamily="65" charset="-120"/>
                </a:rPr>
                <a:t>一、以</a:t>
              </a:r>
              <a:r>
                <a:rPr lang="zh-TW" altLang="en-US" sz="2800" b="1" dirty="0">
                  <a:solidFill>
                    <a:srgbClr val="222322"/>
                  </a:solidFill>
                  <a:latin typeface="標楷體" panose="03000509000000000000" pitchFamily="65" charset="-120"/>
                  <a:ea typeface="標楷體" panose="03000509000000000000" pitchFamily="65" charset="-120"/>
                </a:rPr>
                <a:t>藥師繼續教育方式推廣中藥管理之理念與作法，並落實專業</a:t>
              </a:r>
              <a:r>
                <a:rPr lang="zh-TW" altLang="en-US" sz="2800" b="1" dirty="0" smtClean="0">
                  <a:solidFill>
                    <a:srgbClr val="222322"/>
                  </a:solidFill>
                  <a:latin typeface="標楷體" panose="03000509000000000000" pitchFamily="65" charset="-120"/>
                  <a:ea typeface="標楷體" panose="03000509000000000000" pitchFamily="65" charset="-120"/>
                </a:rPr>
                <a:t>執業觀念</a:t>
              </a:r>
              <a:r>
                <a:rPr lang="zh-TW" altLang="en-US" sz="2800" b="1" dirty="0">
                  <a:solidFill>
                    <a:srgbClr val="222322"/>
                  </a:solidFill>
                  <a:latin typeface="標楷體" panose="03000509000000000000" pitchFamily="65" charset="-120"/>
                  <a:ea typeface="標楷體" panose="03000509000000000000" pitchFamily="65" charset="-120"/>
                </a:rPr>
                <a:t>。 </a:t>
              </a:r>
            </a:p>
          </p:txBody>
        </p:sp>
      </p:grpSp>
      <p:pic>
        <p:nvPicPr>
          <p:cNvPr id="5" name="圖片 4"/>
          <p:cNvPicPr>
            <a:picLocks noChangeAspect="1"/>
          </p:cNvPicPr>
          <p:nvPr/>
        </p:nvPicPr>
        <p:blipFill>
          <a:blip r:embed="rId7"/>
          <a:stretch>
            <a:fillRect/>
          </a:stretch>
        </p:blipFill>
        <p:spPr>
          <a:xfrm>
            <a:off x="6731993" y="-167562"/>
            <a:ext cx="3231160" cy="2639797"/>
          </a:xfrm>
          <a:prstGeom prst="rect">
            <a:avLst/>
          </a:prstGeom>
        </p:spPr>
      </p:pic>
      <p:sp>
        <p:nvSpPr>
          <p:cNvPr id="3" name="文字方塊 2"/>
          <p:cNvSpPr txBox="1"/>
          <p:nvPr/>
        </p:nvSpPr>
        <p:spPr>
          <a:xfrm>
            <a:off x="5772084" y="6003276"/>
            <a:ext cx="5666211"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摘自網路評估編寫中藥藥事法之可行性研究，劉宏志</a:t>
            </a:r>
            <a:endParaRPr lang="zh-TW" altLang="en-US"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82531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6" name="图片 5">
            <a:extLst>
              <a:ext uri="{FF2B5EF4-FFF2-40B4-BE49-F238E27FC236}">
                <a16:creationId xmlns:a16="http://schemas.microsoft.com/office/drawing/2014/main" id="{FC7155E2-D6E9-4583-AFEF-78FBA74A5A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9000"/>
            <a:ext cx="2906487" cy="4200129"/>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2" y="35573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pic>
        <p:nvPicPr>
          <p:cNvPr id="15" name="图片 14">
            <a:extLst>
              <a:ext uri="{FF2B5EF4-FFF2-40B4-BE49-F238E27FC236}">
                <a16:creationId xmlns:a16="http://schemas.microsoft.com/office/drawing/2014/main" id="{FE46CC5D-CB24-4716-900D-5AB94878FCE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51" y="2153048"/>
            <a:ext cx="3246478" cy="4732671"/>
          </a:xfrm>
          <a:prstGeom prst="rect">
            <a:avLst/>
          </a:prstGeom>
        </p:spPr>
      </p:pic>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grpSp>
        <p:nvGrpSpPr>
          <p:cNvPr id="31" name="组合 30">
            <a:extLst>
              <a:ext uri="{FF2B5EF4-FFF2-40B4-BE49-F238E27FC236}">
                <a16:creationId xmlns:a16="http://schemas.microsoft.com/office/drawing/2014/main" id="{F8D4B3BE-E572-4E3B-A453-6D3E7E7CBE20}"/>
              </a:ext>
            </a:extLst>
          </p:cNvPr>
          <p:cNvGrpSpPr/>
          <p:nvPr/>
        </p:nvGrpSpPr>
        <p:grpSpPr>
          <a:xfrm>
            <a:off x="3485029" y="743825"/>
            <a:ext cx="5221939" cy="5221939"/>
            <a:chOff x="3485029" y="743825"/>
            <a:chExt cx="5221939" cy="5221939"/>
          </a:xfrm>
        </p:grpSpPr>
        <p:sp>
          <p:nvSpPr>
            <p:cNvPr id="2" name="椭圆 1">
              <a:extLst>
                <a:ext uri="{FF2B5EF4-FFF2-40B4-BE49-F238E27FC236}">
                  <a16:creationId xmlns:a16="http://schemas.microsoft.com/office/drawing/2014/main" id="{75E4F1D6-879B-41F5-BD86-3A67761041AF}"/>
                </a:ext>
              </a:extLst>
            </p:cNvPr>
            <p:cNvSpPr/>
            <p:nvPr/>
          </p:nvSpPr>
          <p:spPr>
            <a:xfrm>
              <a:off x="3485029" y="743825"/>
              <a:ext cx="5221939" cy="5221939"/>
            </a:xfrm>
            <a:prstGeom prst="ellips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參</a:t>
              </a:r>
              <a:endParaRPr lang="zh-CN" altLang="en-US" dirty="0"/>
            </a:p>
          </p:txBody>
        </p:sp>
        <p:sp>
          <p:nvSpPr>
            <p:cNvPr id="20" name="椭圆 19">
              <a:extLst>
                <a:ext uri="{FF2B5EF4-FFF2-40B4-BE49-F238E27FC236}">
                  <a16:creationId xmlns:a16="http://schemas.microsoft.com/office/drawing/2014/main" id="{20D5AC96-AD81-48D9-962F-A421B0F37E4D}"/>
                </a:ext>
              </a:extLst>
            </p:cNvPr>
            <p:cNvSpPr/>
            <p:nvPr/>
          </p:nvSpPr>
          <p:spPr>
            <a:xfrm>
              <a:off x="3827927" y="1012520"/>
              <a:ext cx="4607270" cy="4607270"/>
            </a:xfrm>
            <a:prstGeom prst="ellipse">
              <a:avLst/>
            </a:prstGeom>
            <a:noFill/>
            <a:ln w="19050">
              <a:solidFill>
                <a:srgbClr val="2223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9" name="图片 18">
            <a:extLst>
              <a:ext uri="{FF2B5EF4-FFF2-40B4-BE49-F238E27FC236}">
                <a16:creationId xmlns:a16="http://schemas.microsoft.com/office/drawing/2014/main" id="{26CDD5B4-E27C-40D4-B135-C691AB0F8B1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rot="20879101">
            <a:off x="8036118" y="1358646"/>
            <a:ext cx="3609889" cy="2702851"/>
          </a:xfrm>
          <a:prstGeom prst="rect">
            <a:avLst/>
          </a:prstGeom>
        </p:spPr>
      </p:pic>
      <p:grpSp>
        <p:nvGrpSpPr>
          <p:cNvPr id="17" name="组合 16">
            <a:extLst>
              <a:ext uri="{FF2B5EF4-FFF2-40B4-BE49-F238E27FC236}">
                <a16:creationId xmlns:a16="http://schemas.microsoft.com/office/drawing/2014/main" id="{962416D6-1CDF-4764-A929-A91D5184E5D8}"/>
              </a:ext>
            </a:extLst>
          </p:cNvPr>
          <p:cNvGrpSpPr/>
          <p:nvPr/>
        </p:nvGrpSpPr>
        <p:grpSpPr>
          <a:xfrm>
            <a:off x="4825043" y="1238211"/>
            <a:ext cx="2576300" cy="2782469"/>
            <a:chOff x="2448234" y="1488564"/>
            <a:chExt cx="2370797" cy="3443987"/>
          </a:xfrm>
        </p:grpSpPr>
        <p:sp>
          <p:nvSpPr>
            <p:cNvPr id="18" name="文本框 17">
              <a:extLst>
                <a:ext uri="{FF2B5EF4-FFF2-40B4-BE49-F238E27FC236}">
                  <a16:creationId xmlns:a16="http://schemas.microsoft.com/office/drawing/2014/main" id="{00DFCB84-A614-420D-BFA2-DA639F4C5DF8}"/>
                </a:ext>
              </a:extLst>
            </p:cNvPr>
            <p:cNvSpPr txBox="1"/>
            <p:nvPr/>
          </p:nvSpPr>
          <p:spPr>
            <a:xfrm>
              <a:off x="2448234" y="1488564"/>
              <a:ext cx="1141442" cy="1485701"/>
            </a:xfrm>
            <a:prstGeom prst="rect">
              <a:avLst/>
            </a:prstGeom>
            <a:noFill/>
          </p:spPr>
          <p:txBody>
            <a:bodyPr wrap="square" rtlCol="0">
              <a:spAutoFit/>
            </a:bodyPr>
            <a:lstStyle/>
            <a:p>
              <a:r>
                <a:rPr lang="zh-CN" altLang="en-US" sz="7200" b="1" dirty="0">
                  <a:solidFill>
                    <a:srgbClr val="222322"/>
                  </a:solidFill>
                  <a:latin typeface="標楷體" panose="03000509000000000000" pitchFamily="65" charset="-120"/>
                  <a:ea typeface="標楷體" panose="03000509000000000000" pitchFamily="65" charset="-120"/>
                </a:rPr>
                <a:t>感</a:t>
              </a:r>
            </a:p>
          </p:txBody>
        </p:sp>
        <p:sp>
          <p:nvSpPr>
            <p:cNvPr id="21" name="文本框 20">
              <a:extLst>
                <a:ext uri="{FF2B5EF4-FFF2-40B4-BE49-F238E27FC236}">
                  <a16:creationId xmlns:a16="http://schemas.microsoft.com/office/drawing/2014/main" id="{C3C7CF90-9101-4C07-A546-D7D617A8EE4F}"/>
                </a:ext>
              </a:extLst>
            </p:cNvPr>
            <p:cNvSpPr txBox="1"/>
            <p:nvPr/>
          </p:nvSpPr>
          <p:spPr>
            <a:xfrm>
              <a:off x="3541508" y="1803237"/>
              <a:ext cx="1177876" cy="1485701"/>
            </a:xfrm>
            <a:prstGeom prst="rect">
              <a:avLst/>
            </a:prstGeom>
            <a:noFill/>
          </p:spPr>
          <p:txBody>
            <a:bodyPr wrap="square" rtlCol="0">
              <a:spAutoFit/>
            </a:bodyPr>
            <a:lstStyle/>
            <a:p>
              <a:r>
                <a:rPr lang="zh-CN" altLang="en-US" sz="7200" b="1" dirty="0" smtClean="0">
                  <a:solidFill>
                    <a:srgbClr val="222322"/>
                  </a:solidFill>
                  <a:latin typeface="標楷體" panose="03000509000000000000" pitchFamily="65" charset="-120"/>
                  <a:ea typeface="標楷體" panose="03000509000000000000" pitchFamily="65" charset="-120"/>
                </a:rPr>
                <a:t>謝</a:t>
              </a:r>
              <a:endParaRPr lang="zh-CN" altLang="en-US" sz="7200" b="1" dirty="0">
                <a:solidFill>
                  <a:srgbClr val="222322"/>
                </a:solidFill>
                <a:latin typeface="標楷體" panose="03000509000000000000" pitchFamily="65" charset="-120"/>
                <a:ea typeface="標楷體" panose="03000509000000000000" pitchFamily="65" charset="-120"/>
              </a:endParaRPr>
            </a:p>
          </p:txBody>
        </p:sp>
        <p:sp>
          <p:nvSpPr>
            <p:cNvPr id="22" name="文本框 21">
              <a:extLst>
                <a:ext uri="{FF2B5EF4-FFF2-40B4-BE49-F238E27FC236}">
                  <a16:creationId xmlns:a16="http://schemas.microsoft.com/office/drawing/2014/main" id="{ADABBF4B-6386-4E79-9DBE-DBA8EE5D91E8}"/>
                </a:ext>
              </a:extLst>
            </p:cNvPr>
            <p:cNvSpPr txBox="1"/>
            <p:nvPr/>
          </p:nvSpPr>
          <p:spPr>
            <a:xfrm>
              <a:off x="2475804" y="3058224"/>
              <a:ext cx="1141442" cy="1485701"/>
            </a:xfrm>
            <a:prstGeom prst="rect">
              <a:avLst/>
            </a:prstGeom>
            <a:noFill/>
          </p:spPr>
          <p:txBody>
            <a:bodyPr wrap="square" rtlCol="0">
              <a:spAutoFit/>
            </a:bodyPr>
            <a:lstStyle/>
            <a:p>
              <a:r>
                <a:rPr lang="zh-TW" altLang="en-US" sz="7200" b="1" dirty="0" smtClean="0">
                  <a:solidFill>
                    <a:srgbClr val="222322"/>
                  </a:solidFill>
                  <a:latin typeface="標楷體" panose="03000509000000000000" pitchFamily="65" charset="-120"/>
                  <a:ea typeface="標楷體" panose="03000509000000000000" pitchFamily="65" charset="-120"/>
                </a:rPr>
                <a:t>各</a:t>
              </a:r>
              <a:endParaRPr lang="zh-CN" altLang="en-US" sz="7200" b="1" dirty="0">
                <a:solidFill>
                  <a:srgbClr val="222322"/>
                </a:solidFill>
                <a:latin typeface="標楷體" panose="03000509000000000000" pitchFamily="65" charset="-120"/>
                <a:ea typeface="標楷體" panose="03000509000000000000" pitchFamily="65" charset="-120"/>
              </a:endParaRPr>
            </a:p>
          </p:txBody>
        </p:sp>
        <p:sp>
          <p:nvSpPr>
            <p:cNvPr id="26" name="文本框 25">
              <a:extLst>
                <a:ext uri="{FF2B5EF4-FFF2-40B4-BE49-F238E27FC236}">
                  <a16:creationId xmlns:a16="http://schemas.microsoft.com/office/drawing/2014/main" id="{8D49639D-EE24-489D-8F16-98C3D2D18278}"/>
                </a:ext>
              </a:extLst>
            </p:cNvPr>
            <p:cNvSpPr txBox="1"/>
            <p:nvPr/>
          </p:nvSpPr>
          <p:spPr>
            <a:xfrm>
              <a:off x="3594271" y="3446850"/>
              <a:ext cx="1224760" cy="1485701"/>
            </a:xfrm>
            <a:prstGeom prst="rect">
              <a:avLst/>
            </a:prstGeom>
            <a:noFill/>
          </p:spPr>
          <p:txBody>
            <a:bodyPr wrap="square" rtlCol="0">
              <a:spAutoFit/>
            </a:bodyPr>
            <a:lstStyle/>
            <a:p>
              <a:r>
                <a:rPr lang="zh-TW" altLang="en-US" sz="7200" b="1" dirty="0" smtClean="0">
                  <a:solidFill>
                    <a:srgbClr val="222322"/>
                  </a:solidFill>
                  <a:latin typeface="標楷體" panose="03000509000000000000" pitchFamily="65" charset="-120"/>
                  <a:ea typeface="標楷體" panose="03000509000000000000" pitchFamily="65" charset="-120"/>
                </a:rPr>
                <a:t>位</a:t>
              </a:r>
              <a:endParaRPr lang="zh-CN" altLang="en-US" sz="7200" b="1" dirty="0">
                <a:solidFill>
                  <a:srgbClr val="222322"/>
                </a:solidFill>
                <a:latin typeface="標楷體" panose="03000509000000000000" pitchFamily="65" charset="-120"/>
                <a:ea typeface="標楷體" panose="03000509000000000000" pitchFamily="65" charset="-120"/>
              </a:endParaRPr>
            </a:p>
          </p:txBody>
        </p:sp>
      </p:grpSp>
      <p:sp>
        <p:nvSpPr>
          <p:cNvPr id="3" name="文字方塊 2"/>
          <p:cNvSpPr txBox="1"/>
          <p:nvPr/>
        </p:nvSpPr>
        <p:spPr>
          <a:xfrm>
            <a:off x="7474161" y="5356946"/>
            <a:ext cx="3877985" cy="646331"/>
          </a:xfrm>
          <a:prstGeom prst="rect">
            <a:avLst/>
          </a:prstGeom>
          <a:noFill/>
        </p:spPr>
        <p:txBody>
          <a:bodyPr wrap="none" rtlCol="0">
            <a:spAutoFit/>
          </a:bodyPr>
          <a:lstStyle/>
          <a:p>
            <a:r>
              <a:rPr lang="zh-TW" altLang="en-US" sz="3600" dirty="0" smtClean="0">
                <a:latin typeface="標楷體" panose="03000509000000000000" pitchFamily="65" charset="-120"/>
                <a:ea typeface="標楷體" panose="03000509000000000000" pitchFamily="65" charset="-120"/>
              </a:rPr>
              <a:t>歡迎提出問題討論</a:t>
            </a:r>
            <a:endParaRPr lang="zh-TW" altLang="en-US" sz="3600" dirty="0">
              <a:latin typeface="標楷體" panose="03000509000000000000" pitchFamily="65" charset="-120"/>
              <a:ea typeface="標楷體" panose="03000509000000000000" pitchFamily="65" charset="-120"/>
            </a:endParaRPr>
          </a:p>
        </p:txBody>
      </p:sp>
      <p:sp>
        <p:nvSpPr>
          <p:cNvPr id="5" name="文字方塊 4"/>
          <p:cNvSpPr txBox="1"/>
          <p:nvPr/>
        </p:nvSpPr>
        <p:spPr>
          <a:xfrm>
            <a:off x="5013561" y="3965385"/>
            <a:ext cx="45719" cy="1107996"/>
          </a:xfrm>
          <a:prstGeom prst="rect">
            <a:avLst/>
          </a:prstGeom>
          <a:noFill/>
        </p:spPr>
        <p:txBody>
          <a:bodyPr wrap="square" rtlCol="0">
            <a:spAutoFit/>
          </a:bodyPr>
          <a:lstStyle/>
          <a:p>
            <a:r>
              <a:rPr lang="zh-TW" altLang="en-US" sz="6600" b="1" dirty="0" smtClean="0">
                <a:latin typeface="標楷體" panose="03000509000000000000" pitchFamily="65" charset="-120"/>
                <a:ea typeface="標楷體" panose="03000509000000000000" pitchFamily="65" charset="-120"/>
              </a:rPr>
              <a:t>參</a:t>
            </a:r>
            <a:endParaRPr lang="zh-TW" altLang="en-US" sz="6600" b="1" dirty="0">
              <a:latin typeface="標楷體" panose="03000509000000000000" pitchFamily="65" charset="-120"/>
              <a:ea typeface="標楷體" panose="03000509000000000000" pitchFamily="65" charset="-120"/>
            </a:endParaRPr>
          </a:p>
        </p:txBody>
      </p:sp>
      <p:sp>
        <p:nvSpPr>
          <p:cNvPr id="8" name="文字方塊 7"/>
          <p:cNvSpPr txBox="1"/>
          <p:nvPr/>
        </p:nvSpPr>
        <p:spPr>
          <a:xfrm>
            <a:off x="6028761" y="4137008"/>
            <a:ext cx="1107996" cy="1200329"/>
          </a:xfrm>
          <a:prstGeom prst="rect">
            <a:avLst/>
          </a:prstGeom>
          <a:noFill/>
        </p:spPr>
        <p:txBody>
          <a:bodyPr wrap="none" rtlCol="0">
            <a:spAutoFit/>
          </a:bodyPr>
          <a:lstStyle/>
          <a:p>
            <a:r>
              <a:rPr lang="zh-TW" altLang="en-US" sz="7200" b="1" dirty="0" smtClean="0">
                <a:latin typeface="標楷體" panose="03000509000000000000" pitchFamily="65" charset="-120"/>
                <a:ea typeface="標楷體" panose="03000509000000000000" pitchFamily="65" charset="-120"/>
              </a:rPr>
              <a:t>與</a:t>
            </a:r>
            <a:endParaRPr lang="zh-TW" altLang="en-US" sz="72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1658521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pic>
        <p:nvPicPr>
          <p:cNvPr id="2" name="圖片 1"/>
          <p:cNvPicPr>
            <a:picLocks noChangeAspect="1"/>
          </p:cNvPicPr>
          <p:nvPr/>
        </p:nvPicPr>
        <p:blipFill>
          <a:blip r:embed="rId7"/>
          <a:stretch>
            <a:fillRect/>
          </a:stretch>
        </p:blipFill>
        <p:spPr>
          <a:xfrm>
            <a:off x="770950" y="284377"/>
            <a:ext cx="4403954" cy="6275449"/>
          </a:xfrm>
          <a:prstGeom prst="rect">
            <a:avLst/>
          </a:prstGeom>
        </p:spPr>
      </p:pic>
      <p:pic>
        <p:nvPicPr>
          <p:cNvPr id="5" name="圖片 4"/>
          <p:cNvPicPr>
            <a:picLocks noChangeAspect="1"/>
          </p:cNvPicPr>
          <p:nvPr/>
        </p:nvPicPr>
        <p:blipFill>
          <a:blip r:embed="rId8"/>
          <a:stretch>
            <a:fillRect/>
          </a:stretch>
        </p:blipFill>
        <p:spPr>
          <a:xfrm>
            <a:off x="5357451" y="263045"/>
            <a:ext cx="4448732" cy="6296782"/>
          </a:xfrm>
          <a:prstGeom prst="rect">
            <a:avLst/>
          </a:prstGeom>
        </p:spPr>
      </p:pic>
    </p:spTree>
    <p:extLst>
      <p:ext uri="{BB962C8B-B14F-4D97-AF65-F5344CB8AC3E}">
        <p14:creationId xmlns:p14="http://schemas.microsoft.com/office/powerpoint/2010/main" val="122798968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pic>
        <p:nvPicPr>
          <p:cNvPr id="2" name="圖片 1"/>
          <p:cNvPicPr>
            <a:picLocks noChangeAspect="1"/>
          </p:cNvPicPr>
          <p:nvPr/>
        </p:nvPicPr>
        <p:blipFill>
          <a:blip r:embed="rId7"/>
          <a:stretch>
            <a:fillRect/>
          </a:stretch>
        </p:blipFill>
        <p:spPr>
          <a:xfrm>
            <a:off x="1146624" y="266164"/>
            <a:ext cx="4388714" cy="6249469"/>
          </a:xfrm>
          <a:prstGeom prst="rect">
            <a:avLst/>
          </a:prstGeom>
        </p:spPr>
      </p:pic>
      <p:pic>
        <p:nvPicPr>
          <p:cNvPr id="5" name="圖片 4"/>
          <p:cNvPicPr>
            <a:picLocks noChangeAspect="1"/>
          </p:cNvPicPr>
          <p:nvPr/>
        </p:nvPicPr>
        <p:blipFill>
          <a:blip r:embed="rId8"/>
          <a:stretch>
            <a:fillRect/>
          </a:stretch>
        </p:blipFill>
        <p:spPr>
          <a:xfrm>
            <a:off x="5547667" y="266163"/>
            <a:ext cx="4403540" cy="6249469"/>
          </a:xfrm>
          <a:prstGeom prst="rect">
            <a:avLst/>
          </a:prstGeom>
        </p:spPr>
      </p:pic>
    </p:spTree>
    <p:extLst>
      <p:ext uri="{BB962C8B-B14F-4D97-AF65-F5344CB8AC3E}">
        <p14:creationId xmlns:p14="http://schemas.microsoft.com/office/powerpoint/2010/main" val="267680811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pic>
        <p:nvPicPr>
          <p:cNvPr id="2" name="圖片 1"/>
          <p:cNvPicPr>
            <a:picLocks noChangeAspect="1"/>
          </p:cNvPicPr>
          <p:nvPr/>
        </p:nvPicPr>
        <p:blipFill>
          <a:blip r:embed="rId7"/>
          <a:stretch>
            <a:fillRect/>
          </a:stretch>
        </p:blipFill>
        <p:spPr>
          <a:xfrm>
            <a:off x="1107743" y="251927"/>
            <a:ext cx="4396174" cy="6251510"/>
          </a:xfrm>
          <a:prstGeom prst="rect">
            <a:avLst/>
          </a:prstGeom>
        </p:spPr>
      </p:pic>
      <p:pic>
        <p:nvPicPr>
          <p:cNvPr id="5" name="圖片 4"/>
          <p:cNvPicPr>
            <a:picLocks noChangeAspect="1"/>
          </p:cNvPicPr>
          <p:nvPr/>
        </p:nvPicPr>
        <p:blipFill>
          <a:blip r:embed="rId8"/>
          <a:stretch>
            <a:fillRect/>
          </a:stretch>
        </p:blipFill>
        <p:spPr>
          <a:xfrm>
            <a:off x="5549347" y="251927"/>
            <a:ext cx="4443739" cy="6288451"/>
          </a:xfrm>
          <a:prstGeom prst="rect">
            <a:avLst/>
          </a:prstGeom>
        </p:spPr>
      </p:pic>
    </p:spTree>
    <p:extLst>
      <p:ext uri="{BB962C8B-B14F-4D97-AF65-F5344CB8AC3E}">
        <p14:creationId xmlns:p14="http://schemas.microsoft.com/office/powerpoint/2010/main" val="250245474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7647409-E2B2-4B9F-94A8-AC523093C6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flipV="1">
            <a:off x="2632499" y="-2701499"/>
            <a:ext cx="6927002" cy="12192000"/>
          </a:xfrm>
          <a:prstGeom prst="rect">
            <a:avLst/>
          </a:prstGeom>
        </p:spPr>
      </p:pic>
      <p:pic>
        <p:nvPicPr>
          <p:cNvPr id="7" name="图片 6">
            <a:extLst>
              <a:ext uri="{FF2B5EF4-FFF2-40B4-BE49-F238E27FC236}">
                <a16:creationId xmlns:a16="http://schemas.microsoft.com/office/drawing/2014/main" id="{082C1F6A-9BAF-4684-961A-0384456FFF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9285512" y="2968114"/>
            <a:ext cx="2906487" cy="4200129"/>
          </a:xfrm>
          <a:prstGeom prst="rect">
            <a:avLst/>
          </a:prstGeom>
        </p:spPr>
      </p:pic>
      <p:grpSp>
        <p:nvGrpSpPr>
          <p:cNvPr id="3" name="组合 2">
            <a:extLst>
              <a:ext uri="{FF2B5EF4-FFF2-40B4-BE49-F238E27FC236}">
                <a16:creationId xmlns:a16="http://schemas.microsoft.com/office/drawing/2014/main" id="{C877B3DB-99AC-4AA3-97D2-404C9484620E}"/>
              </a:ext>
            </a:extLst>
          </p:cNvPr>
          <p:cNvGrpSpPr/>
          <p:nvPr/>
        </p:nvGrpSpPr>
        <p:grpSpPr>
          <a:xfrm>
            <a:off x="0" y="-81841"/>
            <a:ext cx="12192001" cy="6960274"/>
            <a:chOff x="0" y="-81841"/>
            <a:chExt cx="12192001" cy="6960274"/>
          </a:xfrm>
        </p:grpSpPr>
        <p:pic>
          <p:nvPicPr>
            <p:cNvPr id="11" name="图片 10">
              <a:extLst>
                <a:ext uri="{FF2B5EF4-FFF2-40B4-BE49-F238E27FC236}">
                  <a16:creationId xmlns:a16="http://schemas.microsoft.com/office/drawing/2014/main" id="{07EAEADA-083C-4F08-BD30-8446DADDD5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a:off x="-424740" y="342899"/>
              <a:ext cx="6945481" cy="6096001"/>
            </a:xfrm>
            <a:prstGeom prst="rect">
              <a:avLst/>
            </a:prstGeom>
          </p:spPr>
        </p:pic>
        <p:pic>
          <p:nvPicPr>
            <p:cNvPr id="12" name="图片 11">
              <a:extLst>
                <a:ext uri="{FF2B5EF4-FFF2-40B4-BE49-F238E27FC236}">
                  <a16:creationId xmlns:a16="http://schemas.microsoft.com/office/drawing/2014/main" id="{8A812631-8FD4-471F-91FD-30084B630C9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4350"/>
            <a:stretch/>
          </p:blipFill>
          <p:spPr>
            <a:xfrm rot="5400000" flipH="1" flipV="1">
              <a:off x="5671260" y="357692"/>
              <a:ext cx="6945481" cy="6096001"/>
            </a:xfrm>
            <a:prstGeom prst="rect">
              <a:avLst/>
            </a:prstGeom>
          </p:spPr>
        </p:pic>
      </p:grpSp>
      <p:pic>
        <p:nvPicPr>
          <p:cNvPr id="23" name="图片 22">
            <a:extLst>
              <a:ext uri="{FF2B5EF4-FFF2-40B4-BE49-F238E27FC236}">
                <a16:creationId xmlns:a16="http://schemas.microsoft.com/office/drawing/2014/main" id="{B86D3FE5-5985-4B47-AF4F-6656F94CB0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13154" y="639006"/>
            <a:ext cx="2276313" cy="1170471"/>
          </a:xfrm>
          <a:prstGeom prst="rect">
            <a:avLst/>
          </a:prstGeom>
        </p:spPr>
      </p:pic>
      <p:pic>
        <p:nvPicPr>
          <p:cNvPr id="6" name="圖片 5"/>
          <p:cNvPicPr>
            <a:picLocks noChangeAspect="1"/>
          </p:cNvPicPr>
          <p:nvPr/>
        </p:nvPicPr>
        <p:blipFill>
          <a:blip r:embed="rId7"/>
          <a:stretch>
            <a:fillRect/>
          </a:stretch>
        </p:blipFill>
        <p:spPr>
          <a:xfrm>
            <a:off x="952030" y="298580"/>
            <a:ext cx="4398404" cy="6242180"/>
          </a:xfrm>
          <a:prstGeom prst="rect">
            <a:avLst/>
          </a:prstGeom>
        </p:spPr>
      </p:pic>
      <p:pic>
        <p:nvPicPr>
          <p:cNvPr id="8" name="圖片 7"/>
          <p:cNvPicPr>
            <a:picLocks noChangeAspect="1"/>
          </p:cNvPicPr>
          <p:nvPr/>
        </p:nvPicPr>
        <p:blipFill>
          <a:blip r:embed="rId8"/>
          <a:stretch>
            <a:fillRect/>
          </a:stretch>
        </p:blipFill>
        <p:spPr>
          <a:xfrm>
            <a:off x="5350434" y="298580"/>
            <a:ext cx="4425530" cy="6267025"/>
          </a:xfrm>
          <a:prstGeom prst="rect">
            <a:avLst/>
          </a:prstGeom>
        </p:spPr>
      </p:pic>
    </p:spTree>
    <p:extLst>
      <p:ext uri="{BB962C8B-B14F-4D97-AF65-F5344CB8AC3E}">
        <p14:creationId xmlns:p14="http://schemas.microsoft.com/office/powerpoint/2010/main" val="10659302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1101"/>
  <p:tag name="ISPRING_FIRST_PUBLISH"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9">
      <a:majorFont>
        <a:latin typeface="杨任东竹石体-Light"/>
        <a:ea typeface="杨任东竹石体-Light"/>
        <a:cs typeface=""/>
      </a:majorFont>
      <a:minorFont>
        <a:latin typeface="杨任东竹石体-Light"/>
        <a:ea typeface="杨任东竹石体-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22232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3874</TotalTime>
  <Words>5088</Words>
  <Application>Microsoft Office PowerPoint</Application>
  <PresentationFormat>寬螢幕</PresentationFormat>
  <Paragraphs>442</Paragraphs>
  <Slides>54</Slides>
  <Notes>53</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54</vt:i4>
      </vt:variant>
    </vt:vector>
  </HeadingPairs>
  <TitlesOfParts>
    <vt:vector size="64" baseType="lpstr">
      <vt:lpstr>等线</vt:lpstr>
      <vt:lpstr>宋体</vt:lpstr>
      <vt:lpstr>杨任东竹石体-Light</vt:lpstr>
      <vt:lpstr>新細明體</vt:lpstr>
      <vt:lpstr>標楷體</vt:lpstr>
      <vt:lpstr>Arial</vt:lpstr>
      <vt:lpstr>Calibri</vt:lpstr>
      <vt:lpstr>Times New Roman</vt:lpstr>
      <vt:lpstr>Wingdings</vt:lpstr>
      <vt:lpstr>第一PPT，www.1ppt.com​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1998年藥事法第103條修法立場說明與黨團協商後之修法</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dc:title>
  <dc:creator>第一PPT</dc:creator>
  <cp:keywords>www.1ppt.com</cp:keywords>
  <dc:description>www.1ppt.com</dc:description>
  <cp:lastModifiedBy>USER</cp:lastModifiedBy>
  <cp:revision>201</cp:revision>
  <dcterms:created xsi:type="dcterms:W3CDTF">2019-02-11T06:51:27Z</dcterms:created>
  <dcterms:modified xsi:type="dcterms:W3CDTF">2025-07-20T16:20:04Z</dcterms:modified>
</cp:coreProperties>
</file>